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292929"/>
    <a:srgbClr val="00FF00"/>
    <a:srgbClr val="0070C0"/>
    <a:srgbClr val="666666"/>
    <a:srgbClr val="F47421"/>
    <a:srgbClr val="222222"/>
    <a:srgbClr val="0B49CB"/>
    <a:srgbClr val="F2F4F8"/>
    <a:srgbClr val="1C7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13B8B2DC-A847-483C-80A5-AEE658074235}" v="11" dt="2021-12-28T14:27:08.872"/>
    <p1510:client id="{1C040977-6C39-49D8-A429-DBD0091CC9B9}" v="504" dt="2022-01-04T14:02:55.057"/>
    <p1510:client id="{284A99B3-8FBE-493F-8E17-F4E6E1235942}" v="707" dt="2022-01-08T14:27:26.471"/>
    <p1510:client id="{2F40E072-D616-42D9-8D26-CDEE8F0950FC}" v="600" dt="2022-01-06T13:47:57.397"/>
    <p1510:client id="{3769BAAF-EDE4-4E19-BFBA-029AF18FE48D}" v="92" dt="2022-02-09T17:49:52.410"/>
    <p1510:client id="{3BA0D230-C853-4667-83F9-D85E65BD4B24}" v="2" dt="2021-08-19T16:32:24.566"/>
    <p1510:client id="{3D920348-1261-48AA-B9EA-B4AE6EE1D926}" v="513" dt="2022-01-05T13:53:52.797"/>
    <p1510:client id="{5A0AAAB8-49A6-F942-A54D-C6F3E5FF3A63}" v="89" dt="2021-07-13T17:54:45.232"/>
    <p1510:client id="{651966AF-457A-434E-B313-03A33F228C02}" v="986" dt="2022-01-06T19:19:29.255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5705400-32CD-43FA-95AE-2F6BF1602AED}" v="562" dt="2022-01-08T21:14:43.392"/>
    <p1510:client id="{86B35720-4193-446F-B2D5-9AD9984A55EF}" v="513" dt="2021-08-19T14:59:06.521"/>
    <p1510:client id="{87E6AC75-2AAC-4AAD-B67D-1860AA85EE67}" v="1072" dt="2022-01-07T20:35:57.796"/>
    <p1510:client id="{8A10342C-D660-4758-8EA7-D0EAA71F7340}" v="1191" dt="2022-01-08T19:41:06.047"/>
    <p1510:client id="{998F4E3E-1A76-4A6B-98B6-08752F3768B3}" v="4" dt="2021-08-10T21:41:11.021"/>
    <p1510:client id="{9B0E09A4-2109-44F7-86D4-2C137D44A936}" v="457" dt="2021-12-30T19:23:40.609"/>
    <p1510:client id="{9F30A1D2-6717-426C-A658-3A50309723ED}" v="4" dt="2021-08-10T21:42:35.526"/>
    <p1510:client id="{A69CB3C7-D555-46DC-BBE9-EB1E4D7D0B89}" v="3" dt="2022-01-08T21:17:37.357"/>
    <p1510:client id="{AF1706C9-53F9-4345-8647-AF7E15FD065E}" v="1869" dt="2022-01-07T14:54:23.116"/>
    <p1510:client id="{B3C2ABCE-4246-46E6-9F43-4EFCAB14CACC}" v="567" dt="2022-01-03T20:20:10.600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  <p1510:client id="{D8A904B9-A5B1-4270-8225-BA05B317B92C}" v="116" dt="2021-12-27T21:41:43.233"/>
    <p1510:client id="{F8AF7FC9-E04F-4075-9D10-2DC2A7381168}" v="18" dt="2021-12-30T15:45:18.739"/>
    <p1510:client id="{FE37CB2F-857C-493F-8A10-133CBE404F77}" v="296" dt="2022-01-03T14:42:42.754"/>
    <p1510:client id="{FF50BC46-4753-4101-AD8B-6DAB9EFAB102}" v="267" dt="2021-12-30T15:33:14.408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65" d="100"/>
          <a:sy n="65" d="100"/>
        </p:scale>
        <p:origin x="88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64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sv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odrigoalvamat/applied-data-science-capstone/blob/master/notebooks/machine-learning-prediction.ipynb" TargetMode="Externa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plotly.com/dash/" TargetMode="External"/><Relationship Id="rId13" Type="http://schemas.openxmlformats.org/officeDocument/2006/relationships/hyperlink" Target="https://www.ibm.com/cloud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numpy.org/" TargetMode="External"/><Relationship Id="rId12" Type="http://schemas.openxmlformats.org/officeDocument/2006/relationships/hyperlink" Target="https://www.adobe.com/products/photoshop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andas.pydata.org/" TargetMode="External"/><Relationship Id="rId11" Type="http://schemas.openxmlformats.org/officeDocument/2006/relationships/hyperlink" Target="https://www.office.com/" TargetMode="External"/><Relationship Id="rId5" Type="http://schemas.openxmlformats.org/officeDocument/2006/relationships/hyperlink" Target="https://seaborn.pydata.org/" TargetMode="External"/><Relationship Id="rId15" Type="http://schemas.openxmlformats.org/officeDocument/2006/relationships/hyperlink" Target="https://cloud.google.com/appengine/docs/standard/python3" TargetMode="External"/><Relationship Id="rId10" Type="http://schemas.openxmlformats.org/officeDocument/2006/relationships/hyperlink" Target="https://code.visualstudio.com/" TargetMode="External"/><Relationship Id="rId4" Type="http://schemas.openxmlformats.org/officeDocument/2006/relationships/hyperlink" Target="https://matplotlib.org/" TargetMode="External"/><Relationship Id="rId9" Type="http://schemas.openxmlformats.org/officeDocument/2006/relationships/hyperlink" Target="https://scikit-learn.org/stable/" TargetMode="External"/><Relationship Id="rId14" Type="http://schemas.openxmlformats.org/officeDocument/2006/relationships/hyperlink" Target="https://github.com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36126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Noto Sans"/>
                <a:ea typeface="SF Pro" pitchFamily="2" charset="0"/>
                <a:cs typeface="SF Pro" pitchFamily="2" charset="0"/>
              </a:rPr>
              <a:t>Raz Muhammad</a:t>
            </a:r>
          </a:p>
          <a:p>
            <a:r>
              <a:rPr lang="en-US" dirty="0">
                <a:solidFill>
                  <a:schemeClr val="bg2"/>
                </a:solidFill>
                <a:latin typeface="Noto Sans"/>
                <a:ea typeface="SF Pro" pitchFamily="2" charset="0"/>
                <a:cs typeface="SF Pro" pitchFamily="2" charset="0"/>
              </a:rPr>
              <a:t>August 30,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9343" y="1495425"/>
            <a:ext cx="5088923" cy="27511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Ø"/>
            </a:pPr>
            <a:r>
              <a:rPr lang="en-US" sz="2200" b="1" dirty="0">
                <a:solidFill>
                  <a:srgbClr val="0070C0"/>
                </a:solidFill>
                <a:latin typeface="Abadi"/>
                <a:ea typeface="+mn-lt"/>
                <a:cs typeface="+mn-lt"/>
              </a:rPr>
              <a:t> Scatter Chart</a:t>
            </a:r>
            <a:endParaRPr lang="en-US" sz="2200" b="1" dirty="0">
              <a:solidFill>
                <a:srgbClr val="0070C0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cs typeface="Calibri"/>
              </a:rPr>
              <a:t>Flight Number vs Payload Mass</a:t>
            </a:r>
            <a:endParaRPr lang="en-US" sz="2200">
              <a:latin typeface="Abadi"/>
              <a:cs typeface="Calibri"/>
            </a:endParaRPr>
          </a:p>
          <a:p>
            <a:pPr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Flight Number vs Launch Site</a:t>
            </a:r>
            <a:endParaRPr lang="en-US" sz="2200">
              <a:latin typeface="Abadi"/>
            </a:endParaRPr>
          </a:p>
          <a:p>
            <a:pPr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Payload Mass vs Launch Site</a:t>
            </a:r>
            <a:endParaRPr lang="en-US" sz="2200">
              <a:latin typeface="Abadi"/>
            </a:endParaRPr>
          </a:p>
          <a:p>
            <a:pPr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Orbit vs Flight Number</a:t>
            </a:r>
            <a:endParaRPr lang="en-US" sz="2200">
              <a:latin typeface="Abadi"/>
            </a:endParaRPr>
          </a:p>
          <a:p>
            <a:pPr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Payload Mass vs Orbit Type</a:t>
            </a:r>
            <a:endParaRPr lang="en-US" dirty="0">
              <a:latin typeface="Calibri"/>
              <a:ea typeface="+mn-lt"/>
              <a:cs typeface="+mn-lt"/>
            </a:endParaRPr>
          </a:p>
          <a:p>
            <a:pPr>
              <a:buNone/>
            </a:pPr>
            <a:endParaRPr lang="en-US" sz="1800" dirty="0">
              <a:ea typeface="+mn-lt"/>
              <a:cs typeface="+mn-lt"/>
            </a:endParaRPr>
          </a:p>
          <a:p>
            <a:pPr>
              <a:buNone/>
            </a:pPr>
            <a:endParaRPr lang="en-US" sz="1800" dirty="0"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C2564-6884-4E19-8C48-B5F61C74B6BB}"/>
              </a:ext>
            </a:extLst>
          </p:cNvPr>
          <p:cNvSpPr txBox="1"/>
          <p:nvPr/>
        </p:nvSpPr>
        <p:spPr>
          <a:xfrm>
            <a:off x="939800" y="4673600"/>
            <a:ext cx="458893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badi"/>
              </a:rPr>
              <a:t>A scatter plot (aka scatter chart, scatter graph) uses dots to represent values for two different numeric variables. Scatter plots are used to observe relationships between variables.</a:t>
            </a:r>
          </a:p>
        </p:txBody>
      </p:sp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DB149C37-FB24-4F9A-A646-97896EE70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867" y="3174999"/>
            <a:ext cx="1058334" cy="1075267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B7C31A1-7DDD-4D5F-9389-861CFAA7DBDF}"/>
              </a:ext>
            </a:extLst>
          </p:cNvPr>
          <p:cNvSpPr txBox="1">
            <a:spLocks/>
          </p:cNvSpPr>
          <p:nvPr/>
        </p:nvSpPr>
        <p:spPr>
          <a:xfrm>
            <a:off x="6637410" y="1495425"/>
            <a:ext cx="5088923" cy="105780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Ø"/>
            </a:pPr>
            <a:r>
              <a:rPr lang="en-US" sz="2200" b="1" dirty="0">
                <a:solidFill>
                  <a:srgbClr val="0070C0"/>
                </a:solidFill>
                <a:latin typeface="Abadi"/>
              </a:rPr>
              <a:t> Bar Chart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Orbit</a:t>
            </a:r>
            <a:r>
              <a:rPr lang="en-US" sz="2200" dirty="0">
                <a:latin typeface="Abadi"/>
                <a:cs typeface="Calibri"/>
              </a:rPr>
              <a:t> vs Success Rate</a:t>
            </a:r>
          </a:p>
          <a:p>
            <a:pPr>
              <a:buFont typeface="Arial" panose="020B0604020202020204" pitchFamily="34" charset="0"/>
              <a:buNone/>
            </a:pPr>
            <a:endParaRPr lang="en-US" sz="2200" dirty="0">
              <a:latin typeface="Abadi"/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None/>
            </a:pPr>
            <a:endParaRPr lang="en-US" sz="1800" dirty="0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None/>
            </a:pPr>
            <a:endParaRPr lang="en-US" sz="18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B851F5-0EA7-46FC-8512-008F6962D881}"/>
              </a:ext>
            </a:extLst>
          </p:cNvPr>
          <p:cNvSpPr txBox="1"/>
          <p:nvPr/>
        </p:nvSpPr>
        <p:spPr>
          <a:xfrm>
            <a:off x="6637867" y="2650066"/>
            <a:ext cx="458893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badi"/>
                <a:ea typeface="+mn-lt"/>
                <a:cs typeface="+mn-lt"/>
              </a:rPr>
              <a:t>A bar chart or bar graph is a chart or graph that presents categorical data with rectangular bars with heights or lengths proportional to the values that they represent.</a:t>
            </a:r>
            <a:endParaRPr lang="en-US" dirty="0">
              <a:latin typeface="Abadi"/>
              <a:ea typeface="+mn-lt"/>
              <a:cs typeface="+mn-lt"/>
            </a:endParaRPr>
          </a:p>
        </p:txBody>
      </p:sp>
      <p:pic>
        <p:nvPicPr>
          <p:cNvPr id="10" name="Picture 10" descr="A picture containing text, red&#10;&#10;Description automatically generated">
            <a:extLst>
              <a:ext uri="{FF2B5EF4-FFF2-40B4-BE49-F238E27FC236}">
                <a16:creationId xmlns:a16="http://schemas.microsoft.com/office/drawing/2014/main" id="{BA6C2B4E-A104-4AAA-B949-3EB239E86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266" y="1498601"/>
            <a:ext cx="1058334" cy="105833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7A77A96-048C-45BB-B1EA-955743445D89}"/>
              </a:ext>
            </a:extLst>
          </p:cNvPr>
          <p:cNvSpPr txBox="1">
            <a:spLocks/>
          </p:cNvSpPr>
          <p:nvPr/>
        </p:nvSpPr>
        <p:spPr>
          <a:xfrm>
            <a:off x="6637410" y="3933825"/>
            <a:ext cx="5088923" cy="105780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Ø"/>
            </a:pPr>
            <a:r>
              <a:rPr lang="en-US" sz="2200" b="1" dirty="0">
                <a:solidFill>
                  <a:srgbClr val="0070C0"/>
                </a:solidFill>
                <a:latin typeface="Abadi"/>
              </a:rPr>
              <a:t> Line Chart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cs typeface="Calibri"/>
              </a:rPr>
              <a:t>Success Rate vs Year</a:t>
            </a:r>
          </a:p>
          <a:p>
            <a:pPr>
              <a:buFont typeface="Arial" panose="020B0604020202020204" pitchFamily="34" charset="0"/>
              <a:buNone/>
            </a:pPr>
            <a:endParaRPr lang="en-US" sz="2200" dirty="0">
              <a:latin typeface="Abadi"/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None/>
            </a:pPr>
            <a:endParaRPr lang="en-US" sz="1800" dirty="0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None/>
            </a:pPr>
            <a:endParaRPr lang="en-US" sz="1800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C7BA1-F9E1-4742-8563-8224993DDA97}"/>
              </a:ext>
            </a:extLst>
          </p:cNvPr>
          <p:cNvSpPr txBox="1"/>
          <p:nvPr/>
        </p:nvSpPr>
        <p:spPr>
          <a:xfrm>
            <a:off x="6637867" y="5054599"/>
            <a:ext cx="458893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A line chart is a visual comparison of how two variables— shown on the x- and y- axes —are related or vary with each other. It shows related information by drawing a continuous line between all the points on a grid.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14" name="Picture 14" descr="Chart, icon&#10;&#10;Description automatically generated">
            <a:extLst>
              <a:ext uri="{FF2B5EF4-FFF2-40B4-BE49-F238E27FC236}">
                <a16:creationId xmlns:a16="http://schemas.microsoft.com/office/drawing/2014/main" id="{3E0E1BFF-2801-491B-81DE-41372BE6F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636" y="3932237"/>
            <a:ext cx="881592" cy="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2277" y="1459441"/>
            <a:ext cx="10651522" cy="507947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SQL queries to answer questions about the data set.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sz="1500" dirty="0">
                <a:latin typeface="Abadi"/>
                <a:ea typeface="+mn-lt"/>
                <a:cs typeface="+mn-lt"/>
              </a:rPr>
              <a:t>Display the names of the unique launch sites in the space mission.</a:t>
            </a:r>
          </a:p>
          <a:p>
            <a:pPr marL="285750" indent="-285750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sz="1500" dirty="0">
                <a:latin typeface="Abadi"/>
                <a:ea typeface="+mn-lt"/>
                <a:cs typeface="+mn-lt"/>
              </a:rPr>
              <a:t>Display 5 records where launch sites begin with the string 'CCA'.</a:t>
            </a:r>
            <a:endParaRPr lang="en-US" sz="1500" dirty="0">
              <a:solidFill>
                <a:srgbClr val="000000"/>
              </a:solidFill>
              <a:latin typeface="Abadi"/>
              <a:cs typeface="Calibri"/>
            </a:endParaRPr>
          </a:p>
          <a:p>
            <a:pPr marL="285750" indent="-285750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sz="1500" dirty="0">
                <a:latin typeface="Abadi"/>
                <a:ea typeface="+mn-lt"/>
                <a:cs typeface="+mn-lt"/>
              </a:rPr>
              <a:t>Display the total payload mass carried by boosters launched by NASA (CRS).</a:t>
            </a:r>
            <a:endParaRPr lang="en-US" sz="1500" dirty="0">
              <a:solidFill>
                <a:srgbClr val="000000"/>
              </a:solidFill>
              <a:latin typeface="Abadi"/>
              <a:cs typeface="Calibri"/>
            </a:endParaRPr>
          </a:p>
          <a:p>
            <a:pPr marL="285750" indent="-285750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sz="1500" dirty="0">
                <a:latin typeface="Abadi"/>
                <a:ea typeface="+mn-lt"/>
                <a:cs typeface="+mn-lt"/>
              </a:rPr>
              <a:t>Display average payload mass carried by booster version F9 v1.1.</a:t>
            </a:r>
            <a:endParaRPr lang="en-US" sz="1500" dirty="0">
              <a:solidFill>
                <a:srgbClr val="000000"/>
              </a:solidFill>
              <a:latin typeface="Abadi"/>
              <a:cs typeface="Calibri"/>
            </a:endParaRPr>
          </a:p>
          <a:p>
            <a:pPr marL="285750" indent="-285750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sz="1500" dirty="0">
                <a:latin typeface="Abadi"/>
                <a:ea typeface="+mn-lt"/>
                <a:cs typeface="+mn-lt"/>
              </a:rPr>
              <a:t>List the date when the first successful landing outcome in ground pad was achieved.</a:t>
            </a:r>
            <a:endParaRPr lang="en-US" sz="1500">
              <a:solidFill>
                <a:srgbClr val="000000"/>
              </a:solidFill>
              <a:latin typeface="Abadi"/>
              <a:cs typeface="Calibri"/>
            </a:endParaRPr>
          </a:p>
          <a:p>
            <a:pPr marL="285750" indent="-285750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sz="1500" dirty="0">
                <a:latin typeface="Abadi"/>
                <a:ea typeface="+mn-lt"/>
                <a:cs typeface="+mn-lt"/>
              </a:rPr>
              <a:t> List the names of the boosters which have success in drone ship and have payload mass greater than 4000 but less than 6000.</a:t>
            </a:r>
            <a:endParaRPr lang="en-US" sz="1500" dirty="0">
              <a:solidFill>
                <a:srgbClr val="000000"/>
              </a:solidFill>
              <a:latin typeface="Abadi"/>
              <a:cs typeface="Calibri"/>
            </a:endParaRPr>
          </a:p>
          <a:p>
            <a:pPr marL="285750" indent="-285750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sz="1500" dirty="0">
                <a:latin typeface="Abadi"/>
                <a:ea typeface="+mn-lt"/>
                <a:cs typeface="+mn-lt"/>
              </a:rPr>
              <a:t>List the total number of successful and failure mission outcomes.</a:t>
            </a:r>
            <a:endParaRPr lang="en-US" sz="1500" dirty="0">
              <a:solidFill>
                <a:srgbClr val="000000"/>
              </a:solidFill>
              <a:latin typeface="Abadi"/>
              <a:cs typeface="Calibri"/>
            </a:endParaRPr>
          </a:p>
          <a:p>
            <a:pPr marL="285750" indent="-285750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sz="1500" dirty="0">
                <a:latin typeface="Abadi"/>
                <a:ea typeface="+mn-lt"/>
                <a:cs typeface="+mn-lt"/>
              </a:rPr>
              <a:t>List the names of the booster_versions which have carried the maximum payload mass.</a:t>
            </a:r>
            <a:endParaRPr lang="en-US" sz="1500" dirty="0">
              <a:solidFill>
                <a:srgbClr val="000000"/>
              </a:solidFill>
              <a:latin typeface="Abad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1500" dirty="0">
                <a:latin typeface="Abadi"/>
                <a:ea typeface="+mn-lt"/>
                <a:cs typeface="+mn-lt"/>
              </a:rPr>
              <a:t>List the failed landing_outcomes in drone ship, their booster versions, and launch site names for in year 2015.</a:t>
            </a:r>
            <a:endParaRPr lang="en-US" sz="1500" dirty="0">
              <a:solidFill>
                <a:srgbClr val="000000"/>
              </a:solidFill>
              <a:latin typeface="Abad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1500" dirty="0">
                <a:latin typeface="Abadi"/>
                <a:ea typeface="+mn-lt"/>
                <a:cs typeface="+mn-lt"/>
              </a:rPr>
              <a:t>Rank the count of landing outcomes between the date 2010-06-04 and 2017-03-20, in descending order.</a:t>
            </a:r>
            <a:endParaRPr lang="en-US" sz="1500" dirty="0">
              <a:solidFill>
                <a:srgbClr val="000000"/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endParaRPr lang="en-US" sz="22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/>
            </a:endParaRPr>
          </a:p>
          <a:p>
            <a:endParaRPr lang="en-US"/>
          </a:p>
          <a:p>
            <a:endParaRPr lang="en-US"/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9339ED8E-6325-4662-BD52-6689F27BD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434" y="1576916"/>
            <a:ext cx="1016000" cy="131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95600" y="1367054"/>
            <a:ext cx="8229600" cy="458840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We marked NASA and all launch sites (</a:t>
            </a:r>
            <a:r>
              <a:rPr lang="en-US" sz="1900" dirty="0">
                <a:latin typeface="Abadi"/>
                <a:ea typeface="+mn-lt"/>
                <a:cs typeface="+mn-lt"/>
              </a:rPr>
              <a:t>CCAFS LC-40, CCAFS SLC-40, KSC LC-39A, VAFB SLC-4E)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on a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using a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Circle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with a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Popup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a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Marker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 to analyze their locations in relation to each other.</a:t>
            </a:r>
            <a:endParaRPr lang="en-US" sz="19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9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Then we added the launch outcomes for each site to identify which location have high success rates. For each SpaceX launch we created a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Marker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with a </a:t>
            </a:r>
            <a:r>
              <a:rPr lang="en-US" sz="1900" dirty="0">
                <a:solidFill>
                  <a:srgbClr val="00B050"/>
                </a:solidFill>
                <a:latin typeface="Abadi"/>
              </a:rPr>
              <a:t>green 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Icon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 success and </a:t>
            </a:r>
            <a:r>
              <a:rPr lang="en-US" sz="1900" dirty="0">
                <a:solidFill>
                  <a:srgbClr val="FF0000"/>
                </a:solidFill>
                <a:latin typeface="Abadi"/>
              </a:rPr>
              <a:t>red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Icon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failure. The markers where added to a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MarkerCluster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9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Finally, we used the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MousePosition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 to get the coordinates of several points of interests (such as a railway, highway, city and coastline). The distance from the point to the launch site was calculated, a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Polyline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was draw and added to the 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Diagram&#10;&#10;Description automatically generated">
            <a:extLst>
              <a:ext uri="{FF2B5EF4-FFF2-40B4-BE49-F238E27FC236}">
                <a16:creationId xmlns:a16="http://schemas.microsoft.com/office/drawing/2014/main" id="{E4D8A4B7-A243-4D11-9A08-0030E914F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3" y="1303867"/>
            <a:ext cx="1761068" cy="1769534"/>
          </a:xfrm>
          <a:prstGeom prst="rect">
            <a:avLst/>
          </a:pr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C48C412-E015-407D-B7D1-3DCF8B50E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2" y="3149601"/>
            <a:ext cx="1761068" cy="1769534"/>
          </a:xfrm>
          <a:prstGeom prst="rect">
            <a:avLst/>
          </a:prstGeom>
        </p:spPr>
      </p:pic>
      <p:pic>
        <p:nvPicPr>
          <p:cNvPr id="7" name="Picture 7" descr="A picture containing text, map, sky&#10;&#10;Description automatically generated">
            <a:extLst>
              <a:ext uri="{FF2B5EF4-FFF2-40B4-BE49-F238E27FC236}">
                <a16:creationId xmlns:a16="http://schemas.microsoft.com/office/drawing/2014/main" id="{C33A4919-24C7-4547-B32B-29E41BF47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34" y="4995333"/>
            <a:ext cx="1761067" cy="1769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F3FE25-9F90-4D99-86E8-34EF125B3AB0}"/>
              </a:ext>
            </a:extLst>
          </p:cNvPr>
          <p:cNvSpPr txBox="1"/>
          <p:nvPr/>
        </p:nvSpPr>
        <p:spPr>
          <a:xfrm>
            <a:off x="8331201" y="6189134"/>
            <a:ext cx="2709333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 dirty="0">
                <a:solidFill>
                  <a:srgbClr val="777777"/>
                </a:solidFill>
                <a:cs typeface="Calibri"/>
              </a:rPr>
              <a:t>* GitHub blocks folium content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50076" y="1486958"/>
            <a:ext cx="9406922" cy="4833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dashboard was build using the Dash framework and deployed on Google Cloud Platform. 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interactive component is a 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Dropdown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list, where you can select all sites or any specific launch site to plot the graphs for.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>
                <a:latin typeface="Abadi"/>
                <a:ea typeface="+mn-lt"/>
                <a:cs typeface="+mn-lt"/>
              </a:rPr>
              <a:t>A </a:t>
            </a:r>
            <a:r>
              <a:rPr lang="en-US" sz="2000" b="1" dirty="0">
                <a:latin typeface="Abadi"/>
                <a:ea typeface="+mn-lt"/>
                <a:cs typeface="+mn-lt"/>
              </a:rPr>
              <a:t>Pie Chart</a:t>
            </a:r>
            <a:r>
              <a:rPr lang="en-US" sz="2000" dirty="0">
                <a:latin typeface="Abadi"/>
                <a:ea typeface="+mn-lt"/>
                <a:cs typeface="+mn-lt"/>
              </a:rPr>
              <a:t> is shown according to the selected option. Each slice on this graph represents the total of </a:t>
            </a:r>
            <a:r>
              <a:rPr lang="en-US" sz="2000" b="1" dirty="0">
                <a:latin typeface="Abadi"/>
                <a:ea typeface="+mn-lt"/>
                <a:cs typeface="+mn-lt"/>
              </a:rPr>
              <a:t>successful launches per site</a:t>
            </a:r>
            <a:r>
              <a:rPr lang="en-US" sz="2000" dirty="0">
                <a:latin typeface="Abadi"/>
                <a:ea typeface="+mn-lt"/>
                <a:cs typeface="+mn-lt"/>
              </a:rPr>
              <a:t> or the success / failure ratio.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>
                <a:latin typeface="Abadi"/>
                <a:ea typeface="+mn-lt"/>
                <a:cs typeface="+mn-lt"/>
              </a:rPr>
              <a:t>Then a </a:t>
            </a:r>
            <a:r>
              <a:rPr lang="en-US" sz="2000" b="1" dirty="0">
                <a:latin typeface="Abadi"/>
                <a:ea typeface="+mn-lt"/>
                <a:cs typeface="+mn-lt"/>
              </a:rPr>
              <a:t>Scatter Plot</a:t>
            </a:r>
            <a:r>
              <a:rPr lang="en-US" sz="2000" dirty="0">
                <a:latin typeface="Abadi"/>
                <a:ea typeface="+mn-lt"/>
                <a:cs typeface="+mn-lt"/>
              </a:rPr>
              <a:t> is displayed, where the </a:t>
            </a:r>
            <a:r>
              <a:rPr lang="en-US" sz="2000" b="1" dirty="0">
                <a:latin typeface="Abadi"/>
                <a:ea typeface="+mn-lt"/>
                <a:cs typeface="+mn-lt"/>
              </a:rPr>
              <a:t>launch outcome</a:t>
            </a:r>
            <a:r>
              <a:rPr lang="en-US" sz="2000" dirty="0">
                <a:latin typeface="Abadi"/>
                <a:ea typeface="+mn-lt"/>
                <a:cs typeface="+mn-lt"/>
              </a:rPr>
              <a:t> in relation to the </a:t>
            </a:r>
            <a:r>
              <a:rPr lang="en-US" sz="2000" b="1" dirty="0">
                <a:latin typeface="Abadi"/>
                <a:ea typeface="+mn-lt"/>
                <a:cs typeface="+mn-lt"/>
              </a:rPr>
              <a:t>payload mass</a:t>
            </a:r>
            <a:r>
              <a:rPr lang="en-US" sz="2000" dirty="0">
                <a:latin typeface="Abadi"/>
                <a:ea typeface="+mn-lt"/>
                <a:cs typeface="+mn-lt"/>
              </a:rPr>
              <a:t> can be analyzed. Each point on this graph is colored according to the </a:t>
            </a:r>
            <a:r>
              <a:rPr lang="en-US" sz="2000" b="1" dirty="0">
                <a:latin typeface="Abadi"/>
                <a:ea typeface="+mn-lt"/>
                <a:cs typeface="+mn-lt"/>
              </a:rPr>
              <a:t>booster version</a:t>
            </a:r>
            <a:r>
              <a:rPr lang="en-US" sz="2000" dirty="0">
                <a:latin typeface="Abadi"/>
                <a:ea typeface="+mn-lt"/>
                <a:cs typeface="+mn-lt"/>
              </a:rPr>
              <a:t> label on the right side.</a:t>
            </a:r>
            <a:endParaRPr lang="en-US" sz="2000" dirty="0">
              <a:latin typeface="Abadi"/>
              <a:cs typeface="Calibri" panose="020F0502020204030204"/>
            </a:endParaRP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>
                <a:latin typeface="Abadi"/>
                <a:ea typeface="+mn-lt"/>
                <a:cs typeface="+mn-lt"/>
              </a:rPr>
              <a:t>Finally, you can switch the </a:t>
            </a:r>
            <a:r>
              <a:rPr lang="en-US" sz="2000" b="1" dirty="0">
                <a:latin typeface="Abadi"/>
                <a:ea typeface="+mn-lt"/>
                <a:cs typeface="+mn-lt"/>
              </a:rPr>
              <a:t>RangeSlider</a:t>
            </a:r>
            <a:r>
              <a:rPr lang="en-US" sz="2000" dirty="0">
                <a:latin typeface="Abadi"/>
                <a:ea typeface="+mn-lt"/>
                <a:cs typeface="+mn-lt"/>
              </a:rPr>
              <a:t> on top of the Scatter Plot to analyze the results for different payload mass values.</a:t>
            </a:r>
            <a:endParaRPr lang="en-US" sz="2000" dirty="0">
              <a:latin typeface="Abadi"/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2" name="Graphic 5">
            <a:extLst>
              <a:ext uri="{FF2B5EF4-FFF2-40B4-BE49-F238E27FC236}">
                <a16:creationId xmlns:a16="http://schemas.microsoft.com/office/drawing/2014/main" id="{21E22582-811F-4BFC-9AE0-8C369E67A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645" y="1635125"/>
            <a:ext cx="1400175" cy="438150"/>
          </a:xfrm>
          <a:prstGeom prst="rect">
            <a:avLst/>
          </a:prstGeom>
        </p:spPr>
      </p:pic>
      <p:pic>
        <p:nvPicPr>
          <p:cNvPr id="6" name="Graphic 6">
            <a:extLst>
              <a:ext uri="{FF2B5EF4-FFF2-40B4-BE49-F238E27FC236}">
                <a16:creationId xmlns:a16="http://schemas.microsoft.com/office/drawing/2014/main" id="{02F24639-863F-4193-B715-BBCA096BE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7833" y="2281766"/>
            <a:ext cx="939801" cy="939801"/>
          </a:xfrm>
          <a:prstGeom prst="rect">
            <a:avLst/>
          </a:prstGeom>
        </p:spPr>
      </p:pic>
      <p:pic>
        <p:nvPicPr>
          <p:cNvPr id="7" name="Graphic 7">
            <a:extLst>
              <a:ext uri="{FF2B5EF4-FFF2-40B4-BE49-F238E27FC236}">
                <a16:creationId xmlns:a16="http://schemas.microsoft.com/office/drawing/2014/main" id="{2308A376-D289-42F0-90B6-69C0CEB422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508" y="3432175"/>
            <a:ext cx="552450" cy="552450"/>
          </a:xfrm>
          <a:prstGeom prst="rect">
            <a:avLst/>
          </a:prstGeom>
        </p:spPr>
      </p:pic>
      <p:pic>
        <p:nvPicPr>
          <p:cNvPr id="9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D175255B-6DC4-4548-9F8F-1469C51EF4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066" y="4199466"/>
            <a:ext cx="939801" cy="948267"/>
          </a:xfrm>
          <a:prstGeom prst="rect">
            <a:avLst/>
          </a:prstGeom>
        </p:spPr>
      </p:pic>
      <p:pic>
        <p:nvPicPr>
          <p:cNvPr id="10" name="Picture 1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720D019-0B08-408F-8A7A-C07D19B0D6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000" y="5569817"/>
            <a:ext cx="1405466" cy="5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06743" y="1453092"/>
            <a:ext cx="4648656" cy="50879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The data sets were loaded from csv files, transformed and split into training and test.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The model was built applying four different classification algorithms from the Scikit-learn library.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US" sz="2000" dirty="0">
                <a:latin typeface="Abadi"/>
                <a:cs typeface="Calibri" panose="020F0502020204030204"/>
              </a:rPr>
              <a:t> The GridSearchCV was used to select the best parameters for each model.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2000" dirty="0">
                <a:latin typeface="Abadi"/>
                <a:cs typeface="Calibri" panose="020F0502020204030204"/>
              </a:rPr>
              <a:t> All algorithms were evaluated using the accuracy score and the confusion matrix.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5F5D69CE-6980-4981-958E-07854F524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67" y="1409020"/>
            <a:ext cx="6764866" cy="517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573" y="1651000"/>
            <a:ext cx="10510839" cy="16779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According to the Scatter Plot below, it is possible to notice that the success rate of a launch increased with time.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Furthermore, it is evident that both CCAFS SLC 40 and KSC LC 39A accumulate more launches and have similar success rates.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52A9E1D-C4D8-465D-BB7C-555A23CC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6678"/>
            <a:ext cx="12192000" cy="23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9278" y="1400890"/>
            <a:ext cx="10527771" cy="197432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graph shows that the success rate for all launch sites are higher when the payload mass is greater than 8000 kg. </a:t>
            </a:r>
            <a:r>
              <a:rPr lang="en" sz="2200" dirty="0">
                <a:latin typeface="Abadi"/>
              </a:rPr>
              <a:t>However, this does not mean that mass is the only variable that establishes a causality.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sz="2200" dirty="0">
                <a:latin typeface="Abadi"/>
                <a:ea typeface="+mn-lt"/>
                <a:cs typeface="+mn-lt"/>
              </a:rPr>
              <a:t>The majority of successful launches were carrying a payload mass between 2000 kg and 6000 kg.</a:t>
            </a:r>
            <a:endParaRPr lang="en" dirty="0"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9D12E15-D212-4570-A21B-ECE5ACA66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0018"/>
            <a:ext cx="12192000" cy="23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9277" y="1878915"/>
            <a:ext cx="4643438" cy="275325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Bar Chart shows that the maximum success rate was settled by the ES-L1, GEO, HEO and SS0 orbits.</a:t>
            </a:r>
            <a:endParaRPr lang="en-CA" sz="20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GTO orbit hit the lower success mark, while the others score around 70% in average.</a:t>
            </a:r>
            <a:endParaRPr lang="en-CA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11BDC835-0D5B-436B-A171-A74C6FC2B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0" y="1878378"/>
            <a:ext cx="5250180" cy="357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tx1"/>
                </a:solidFill>
                <a:latin typeface="Abadi"/>
                <a:ea typeface="Noto Sans"/>
                <a:cs typeface="Noto Sans"/>
              </a:rPr>
              <a:t>Executive Summary</a:t>
            </a:r>
            <a:endParaRPr lang="en-US" sz="2200" b="1">
              <a:solidFill>
                <a:schemeClr val="tx1"/>
              </a:solidFill>
              <a:latin typeface="Abadi"/>
              <a:ea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tx1"/>
                </a:solidFill>
                <a:latin typeface="Abadi"/>
                <a:ea typeface="Noto Sans"/>
                <a:cs typeface="Noto Sans"/>
              </a:rPr>
              <a:t>Introduction</a:t>
            </a:r>
            <a:endParaRPr lang="en-US" sz="2200" b="1">
              <a:solidFill>
                <a:schemeClr val="tx1"/>
              </a:solidFill>
              <a:latin typeface="Abadi"/>
              <a:ea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tx1"/>
                </a:solidFill>
                <a:latin typeface="Abadi"/>
                <a:ea typeface="Noto Sans"/>
                <a:cs typeface="Noto Sans"/>
              </a:rPr>
              <a:t>Methodology</a:t>
            </a:r>
            <a:endParaRPr lang="en-US" sz="2200" b="1">
              <a:solidFill>
                <a:schemeClr val="tx1"/>
              </a:solidFill>
              <a:latin typeface="Abadi"/>
              <a:ea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tx1"/>
                </a:solidFill>
                <a:latin typeface="Abadi"/>
                <a:ea typeface="Noto Sans"/>
                <a:cs typeface="Noto Sans"/>
              </a:rPr>
              <a:t>Results</a:t>
            </a:r>
            <a:endParaRPr lang="en-US" sz="2200" b="1">
              <a:solidFill>
                <a:schemeClr val="tx1"/>
              </a:solidFill>
              <a:latin typeface="Abadi"/>
              <a:ea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tx1"/>
                </a:solidFill>
                <a:latin typeface="Abadi"/>
                <a:ea typeface="Noto Sans"/>
                <a:cs typeface="Noto Sans"/>
              </a:rPr>
              <a:t>Conclusion</a:t>
            </a:r>
            <a:endParaRPr lang="en-US" sz="2200" b="1">
              <a:solidFill>
                <a:schemeClr val="tx1"/>
              </a:solidFill>
              <a:latin typeface="Abadi"/>
              <a:ea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tx1"/>
                </a:solidFill>
                <a:latin typeface="Abadi"/>
                <a:ea typeface="Noto Sans"/>
                <a:cs typeface="Noto Sans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03878" y="1502490"/>
            <a:ext cx="10587037" cy="192352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this graph it is possible to notice that the SSO orbit hit the 100% success rate with five launches. All the others have only one flight.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addition, it is clear that most of the launches were destined to the ISS, PO, GTO and VLEO orbits. These four orbits together have </a:t>
            </a:r>
            <a:r>
              <a:rPr lang="en" sz="2200" dirty="0">
                <a:latin typeface="Abadi"/>
              </a:rPr>
              <a:t>approximately 65% ​​average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43B0AEC-2B40-4F59-8E32-9B498850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6823"/>
            <a:ext cx="12192000" cy="237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53540"/>
            <a:ext cx="10519304" cy="18642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sz="2200" dirty="0">
                <a:latin typeface="Abadi"/>
              </a:rPr>
              <a:t>The analysis of the graph allows us to observe that the success rate is near 100% for ISS, PO and VLEO orbits when the payload mass exceeds 8000 kg.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sz="2200" dirty="0">
                <a:latin typeface="Abadi"/>
                <a:ea typeface="+mn-lt"/>
                <a:cs typeface="+mn-lt"/>
              </a:rPr>
              <a:t>Most successful launches were carrying a payload between 2000 kg and 6000 kg. In the graph you notice a greater concentration of points in the ISS and GTO orbits.</a:t>
            </a:r>
            <a:endParaRPr lang="en" sz="2200" dirty="0"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0E1D587-3C23-4A33-8C53-4A3FB2E09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2" y="3520050"/>
            <a:ext cx="12193692" cy="24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123097"/>
            <a:ext cx="4534218" cy="1906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sz="2200" dirty="0">
                <a:latin typeface="Abadi"/>
                <a:ea typeface="+mn-lt"/>
                <a:cs typeface="+mn-lt"/>
              </a:rPr>
              <a:t>The success rate of Falcon 9 launches has grown continuously over the period 2013-2020.</a:t>
            </a:r>
            <a:endParaRPr lang="en-US" dirty="0">
              <a:latin typeface="Abadi"/>
              <a:ea typeface="+mn-lt"/>
              <a:cs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5" descr="Line chart&#10;&#10;Description automatically generated">
            <a:extLst>
              <a:ext uri="{FF2B5EF4-FFF2-40B4-BE49-F238E27FC236}">
                <a16:creationId xmlns:a16="http://schemas.microsoft.com/office/drawing/2014/main" id="{82532383-EEF8-4FB5-A880-90B54D4DC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2122218"/>
            <a:ext cx="5402580" cy="371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502958"/>
            <a:ext cx="661292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The </a:t>
            </a:r>
            <a:r>
              <a:rPr lang="en-US" sz="2200" b="1" dirty="0">
                <a:latin typeface="Abadi"/>
              </a:rPr>
              <a:t>DISTINCT</a:t>
            </a:r>
            <a:r>
              <a:rPr lang="en-US" sz="2200" dirty="0">
                <a:latin typeface="Abadi"/>
                <a:ea typeface="+mn-lt"/>
                <a:cs typeface="+mn-lt"/>
              </a:rPr>
              <a:t> statement was used to return only unique values from the launch_site column.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Abadi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cs typeface="Calibri"/>
              </a:rPr>
              <a:t>    select </a:t>
            </a:r>
            <a:r>
              <a:rPr lang="en-US" sz="1800" b="1" dirty="0">
                <a:latin typeface="Consolas"/>
                <a:cs typeface="Calibri"/>
              </a:rPr>
              <a:t>distinct</a:t>
            </a:r>
            <a:r>
              <a:rPr lang="en-US" sz="1800" dirty="0">
                <a:latin typeface="Consolas"/>
                <a:cs typeface="Calibri"/>
              </a:rPr>
              <a:t> LAUNCH_SITE from SPACEXTBL;</a:t>
            </a:r>
            <a:endParaRPr lang="en-US" sz="1800"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5" descr="Text&#10;&#10;Description automatically generated">
            <a:extLst>
              <a:ext uri="{FF2B5EF4-FFF2-40B4-BE49-F238E27FC236}">
                <a16:creationId xmlns:a16="http://schemas.microsoft.com/office/drawing/2014/main" id="{89AA2778-331D-4724-B22C-3878EC37D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212" y="2501371"/>
            <a:ext cx="1781175" cy="2600325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0EED4EEF-1F50-41B1-BBE4-89F9BACC9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34" y="3566584"/>
            <a:ext cx="448734" cy="5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0F6445A-C613-4BF5-932A-C6932F8B4AD7}"/>
              </a:ext>
            </a:extLst>
          </p:cNvPr>
          <p:cNvSpPr txBox="1">
            <a:spLocks/>
          </p:cNvSpPr>
          <p:nvPr/>
        </p:nvSpPr>
        <p:spPr>
          <a:xfrm>
            <a:off x="770010" y="1402292"/>
            <a:ext cx="1051605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The query statement uses the </a:t>
            </a:r>
            <a:r>
              <a:rPr lang="en-US" sz="2200" b="1" dirty="0">
                <a:latin typeface="Abadi"/>
                <a:ea typeface="+mn-lt"/>
                <a:cs typeface="+mn-lt"/>
              </a:rPr>
              <a:t>wildcard %</a:t>
            </a:r>
            <a:r>
              <a:rPr lang="en-US" sz="2200" dirty="0">
                <a:latin typeface="Abadi"/>
                <a:ea typeface="+mn-lt"/>
                <a:cs typeface="+mn-lt"/>
              </a:rPr>
              <a:t> after CCA meaning that only the values beginning with CCA will match the condition of the </a:t>
            </a:r>
            <a:r>
              <a:rPr lang="en-US" sz="2200" b="1" dirty="0">
                <a:latin typeface="Abadi"/>
                <a:ea typeface="+mn-lt"/>
                <a:cs typeface="+mn-lt"/>
              </a:rPr>
              <a:t>WHERE</a:t>
            </a:r>
            <a:r>
              <a:rPr lang="en-US" sz="2200" dirty="0">
                <a:latin typeface="Abadi"/>
                <a:ea typeface="+mn-lt"/>
                <a:cs typeface="+mn-lt"/>
              </a:rPr>
              <a:t> clause. The number of rows returned will be </a:t>
            </a:r>
            <a:r>
              <a:rPr lang="en-US" sz="2200" b="1" dirty="0">
                <a:latin typeface="Abadi"/>
                <a:ea typeface="+mn-lt"/>
                <a:cs typeface="+mn-lt"/>
              </a:rPr>
              <a:t>limit</a:t>
            </a:r>
            <a:r>
              <a:rPr lang="en-US" sz="2200" dirty="0">
                <a:latin typeface="Abadi"/>
                <a:ea typeface="+mn-lt"/>
                <a:cs typeface="+mn-lt"/>
              </a:rPr>
              <a:t>ed by 5.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latin typeface="Abadi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cs typeface="Calibri"/>
              </a:rPr>
              <a:t>    select * from SPACEXTBL where LAUNCH_SITE </a:t>
            </a:r>
            <a:r>
              <a:rPr lang="en-US" sz="1800" b="1" dirty="0">
                <a:latin typeface="Consolas"/>
                <a:cs typeface="Calibri"/>
              </a:rPr>
              <a:t>like</a:t>
            </a:r>
            <a:r>
              <a:rPr lang="en-US" sz="1800" dirty="0">
                <a:latin typeface="Consolas"/>
                <a:cs typeface="Calibri"/>
              </a:rPr>
              <a:t> 'CCA%' </a:t>
            </a:r>
            <a:r>
              <a:rPr lang="en-US" sz="1800" b="1" dirty="0">
                <a:latin typeface="Consolas"/>
                <a:cs typeface="Calibri"/>
              </a:rPr>
              <a:t>LIMIT</a:t>
            </a:r>
            <a:r>
              <a:rPr lang="en-US" sz="1800" dirty="0">
                <a:latin typeface="Consolas"/>
                <a:cs typeface="Calibri"/>
              </a:rPr>
              <a:t> 5;</a:t>
            </a:r>
            <a:endParaRPr lang="en-US" dirty="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cs typeface="Calibri"/>
            </a:endParaRPr>
          </a:p>
        </p:txBody>
      </p:sp>
      <p:pic>
        <p:nvPicPr>
          <p:cNvPr id="10" name="Picture 6" descr="Icon&#10;&#10;Description automatically generated">
            <a:extLst>
              <a:ext uri="{FF2B5EF4-FFF2-40B4-BE49-F238E27FC236}">
                <a16:creationId xmlns:a16="http://schemas.microsoft.com/office/drawing/2014/main" id="{6F12632E-AC1F-4157-B08D-17EA6E068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67" y="2770717"/>
            <a:ext cx="448734" cy="588434"/>
          </a:xfrm>
          <a:prstGeom prst="rect">
            <a:avLst/>
          </a:prstGeom>
        </p:spPr>
      </p:pic>
      <p:pic>
        <p:nvPicPr>
          <p:cNvPr id="11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62BC47-5FAA-428E-B61F-9653CBCFE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3578590"/>
            <a:ext cx="10244666" cy="27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1F73D84-D970-4695-AC64-1CB2A3434EFD}"/>
              </a:ext>
            </a:extLst>
          </p:cNvPr>
          <p:cNvSpPr txBox="1">
            <a:spLocks/>
          </p:cNvSpPr>
          <p:nvPr/>
        </p:nvSpPr>
        <p:spPr>
          <a:xfrm>
            <a:off x="837743" y="1994959"/>
            <a:ext cx="1044832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The query statement uses the built-in function </a:t>
            </a:r>
            <a:r>
              <a:rPr lang="en-US" sz="2200" b="1" dirty="0">
                <a:latin typeface="Abadi"/>
                <a:ea typeface="+mn-lt"/>
                <a:cs typeface="+mn-lt"/>
              </a:rPr>
              <a:t>SUM </a:t>
            </a:r>
            <a:r>
              <a:rPr lang="en-US" sz="2200" dirty="0">
                <a:latin typeface="Abadi"/>
                <a:ea typeface="+mn-lt"/>
                <a:cs typeface="+mn-lt"/>
              </a:rPr>
              <a:t>to calculate to total payload mass for the customer NASA (CRS) filtered by the </a:t>
            </a:r>
            <a:r>
              <a:rPr lang="en-US" sz="2200" b="1" dirty="0">
                <a:latin typeface="Abadi"/>
                <a:ea typeface="+mn-lt"/>
                <a:cs typeface="+mn-lt"/>
              </a:rPr>
              <a:t>WHERE</a:t>
            </a:r>
            <a:r>
              <a:rPr lang="en-US" sz="2200" dirty="0">
                <a:latin typeface="Abadi"/>
                <a:ea typeface="+mn-lt"/>
                <a:cs typeface="+mn-lt"/>
              </a:rPr>
              <a:t> clause.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latin typeface="Abadi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cs typeface="Calibri"/>
              </a:rPr>
              <a:t>    select </a:t>
            </a:r>
            <a:r>
              <a:rPr lang="en-US" sz="1800" b="1" dirty="0">
                <a:latin typeface="Consolas"/>
                <a:cs typeface="Calibri"/>
              </a:rPr>
              <a:t>sum</a:t>
            </a:r>
            <a:r>
              <a:rPr lang="en-US" sz="1800" dirty="0">
                <a:latin typeface="Consolas"/>
                <a:cs typeface="Calibri"/>
              </a:rPr>
              <a:t>(PAYLOAD_MASS__KG_) as TOTAL_PAYLOAD_MASS from SPACEXTBL</a:t>
            </a:r>
            <a:endParaRPr lang="en-US" dirty="0">
              <a:latin typeface="Calibri" panose="020F0502020204030204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cs typeface="Calibri"/>
              </a:rPr>
              <a:t>        </a:t>
            </a:r>
            <a:r>
              <a:rPr lang="en-US" sz="1800" b="1" dirty="0">
                <a:latin typeface="Consolas"/>
                <a:cs typeface="Calibri"/>
              </a:rPr>
              <a:t>where</a:t>
            </a:r>
            <a:r>
              <a:rPr lang="en-US" sz="1800" dirty="0">
                <a:latin typeface="Consolas"/>
                <a:cs typeface="Calibri"/>
              </a:rPr>
              <a:t> CUSTOMER = 'NASA (CRS)';</a:t>
            </a:r>
            <a:endParaRPr lang="en-US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cs typeface="Calibri"/>
            </a:endParaRPr>
          </a:p>
        </p:txBody>
      </p:sp>
      <p:pic>
        <p:nvPicPr>
          <p:cNvPr id="8" name="Picture 6" descr="Icon&#10;&#10;Description automatically generated">
            <a:extLst>
              <a:ext uri="{FF2B5EF4-FFF2-40B4-BE49-F238E27FC236}">
                <a16:creationId xmlns:a16="http://schemas.microsoft.com/office/drawing/2014/main" id="{68988F6C-8F95-44D7-88A8-6424D592F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67" y="3007784"/>
            <a:ext cx="448734" cy="588434"/>
          </a:xfrm>
          <a:prstGeom prst="rect">
            <a:avLst/>
          </a:prstGeom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203308C-D6F9-469F-8929-9A05301C3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337" y="4789488"/>
            <a:ext cx="2092325" cy="9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BAC7E85-8703-47EC-B32E-3523DD632581}"/>
              </a:ext>
            </a:extLst>
          </p:cNvPr>
          <p:cNvSpPr txBox="1">
            <a:spLocks/>
          </p:cNvSpPr>
          <p:nvPr/>
        </p:nvSpPr>
        <p:spPr>
          <a:xfrm>
            <a:off x="770010" y="1994959"/>
            <a:ext cx="1051605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The query statement uses the built-in function </a:t>
            </a:r>
            <a:r>
              <a:rPr lang="en-US" sz="2200" b="1" dirty="0">
                <a:latin typeface="Abadi"/>
                <a:ea typeface="+mn-lt"/>
                <a:cs typeface="+mn-lt"/>
              </a:rPr>
              <a:t>AVG </a:t>
            </a:r>
            <a:r>
              <a:rPr lang="en-US" sz="2200" dirty="0">
                <a:latin typeface="Abadi"/>
                <a:ea typeface="+mn-lt"/>
                <a:cs typeface="+mn-lt"/>
              </a:rPr>
              <a:t>to calculate the average payload mass for flights with version F9 v1.1 of the booster, filtered by the </a:t>
            </a:r>
            <a:r>
              <a:rPr lang="en-US" sz="2200" b="1" dirty="0">
                <a:latin typeface="Abadi"/>
                <a:ea typeface="+mn-lt"/>
                <a:cs typeface="+mn-lt"/>
              </a:rPr>
              <a:t>WHERE</a:t>
            </a:r>
            <a:r>
              <a:rPr lang="en-US" sz="2200" dirty="0">
                <a:latin typeface="Abadi"/>
                <a:ea typeface="+mn-lt"/>
                <a:cs typeface="+mn-lt"/>
              </a:rPr>
              <a:t> clause.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latin typeface="Abadi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cs typeface="Calibri"/>
              </a:rPr>
              <a:t>    select avg(PAYLOAD_MASS__KG_) as AVERAGE_PAYLOAD_MASS from SPACEXTBL</a:t>
            </a:r>
            <a:endParaRPr lang="en-US" dirty="0">
              <a:latin typeface="Calibri" panose="020F0502020204030204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cs typeface="Calibri"/>
              </a:rPr>
              <a:t>        where BOOSTER_VERSION = 'F9 v1.1';</a:t>
            </a:r>
            <a:endParaRPr lang="en-US" dirty="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cs typeface="Calibri"/>
            </a:endParaRPr>
          </a:p>
        </p:txBody>
      </p:sp>
      <p:pic>
        <p:nvPicPr>
          <p:cNvPr id="8" name="Picture 6" descr="Icon&#10;&#10;Description automatically generated">
            <a:extLst>
              <a:ext uri="{FF2B5EF4-FFF2-40B4-BE49-F238E27FC236}">
                <a16:creationId xmlns:a16="http://schemas.microsoft.com/office/drawing/2014/main" id="{0BB0532D-4AC2-4A77-9E31-C2908D57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3016251"/>
            <a:ext cx="448734" cy="588434"/>
          </a:xfrm>
          <a:prstGeom prst="rect">
            <a:avLst/>
          </a:prstGeom>
        </p:spPr>
      </p:pic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24EE2A-C666-4495-A19C-E5475AF04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934" y="4649998"/>
            <a:ext cx="2362200" cy="107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FF25031-D1F3-4844-808F-18C77D37245B}"/>
              </a:ext>
            </a:extLst>
          </p:cNvPr>
          <p:cNvSpPr txBox="1">
            <a:spLocks/>
          </p:cNvSpPr>
          <p:nvPr/>
        </p:nvSpPr>
        <p:spPr>
          <a:xfrm>
            <a:off x="820810" y="1817159"/>
            <a:ext cx="1051605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The query statement uses the </a:t>
            </a:r>
            <a:r>
              <a:rPr lang="en-US" sz="2200" b="1" dirty="0">
                <a:latin typeface="Abadi"/>
                <a:ea typeface="+mn-lt"/>
                <a:cs typeface="+mn-lt"/>
              </a:rPr>
              <a:t>wildcard %</a:t>
            </a:r>
            <a:r>
              <a:rPr lang="en-US" sz="2200" dirty="0">
                <a:latin typeface="Abadi"/>
                <a:ea typeface="+mn-lt"/>
                <a:cs typeface="+mn-lt"/>
              </a:rPr>
              <a:t> after Success, meaning that only the values beginning with Success will match the condition of the </a:t>
            </a:r>
            <a:r>
              <a:rPr lang="en-US" sz="2200" b="1" dirty="0">
                <a:latin typeface="Abadi"/>
                <a:ea typeface="+mn-lt"/>
                <a:cs typeface="+mn-lt"/>
              </a:rPr>
              <a:t>WHERE</a:t>
            </a:r>
            <a:r>
              <a:rPr lang="en-US" sz="2200" dirty="0">
                <a:latin typeface="Abadi"/>
                <a:ea typeface="+mn-lt"/>
                <a:cs typeface="+mn-lt"/>
              </a:rPr>
              <a:t> clause. The built-in function </a:t>
            </a:r>
            <a:r>
              <a:rPr lang="en-US" sz="2200" b="1" dirty="0">
                <a:latin typeface="Abadi"/>
                <a:ea typeface="+mn-lt"/>
                <a:cs typeface="+mn-lt"/>
              </a:rPr>
              <a:t>MIN</a:t>
            </a:r>
            <a:r>
              <a:rPr lang="en-US" sz="2200" dirty="0">
                <a:latin typeface="Abadi"/>
                <a:ea typeface="+mn-lt"/>
                <a:cs typeface="+mn-lt"/>
              </a:rPr>
              <a:t> is used to return only the lowest date value, which represents the first occurrence of a success.</a:t>
            </a:r>
            <a:endParaRPr lang="en-US" dirty="0">
              <a:latin typeface="Abadi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latin typeface="Abadi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cs typeface="Calibri"/>
              </a:rPr>
              <a:t>    select min(DATE) as FIRST_SUCCESSFUL_LANDING from SPACEXTBL</a:t>
            </a:r>
            <a:endParaRPr lang="en-US" dirty="0">
              <a:latin typeface="Calibri" panose="020F0502020204030204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cs typeface="Calibri"/>
              </a:rPr>
              <a:t>        where LANDING__OUTCOME like 'Success%';</a:t>
            </a:r>
            <a:endParaRPr lang="en-US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cs typeface="Calibri"/>
            </a:endParaRPr>
          </a:p>
        </p:txBody>
      </p:sp>
      <p:pic>
        <p:nvPicPr>
          <p:cNvPr id="8" name="Picture 6" descr="Icon&#10;&#10;Description automatically generated">
            <a:extLst>
              <a:ext uri="{FF2B5EF4-FFF2-40B4-BE49-F238E27FC236}">
                <a16:creationId xmlns:a16="http://schemas.microsoft.com/office/drawing/2014/main" id="{EC8280DA-64D7-44E1-B3F8-7C507BC83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33" y="3507317"/>
            <a:ext cx="448734" cy="588434"/>
          </a:xfrm>
          <a:prstGeom prst="rect">
            <a:avLst/>
          </a:prstGeom>
        </p:spPr>
      </p:pic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B91334-4E98-4C35-AB65-6ED0104BE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4896812"/>
            <a:ext cx="2192867" cy="10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DFBE946-5D0A-4EDE-BCD1-D0F812BF2F81}"/>
              </a:ext>
            </a:extLst>
          </p:cNvPr>
          <p:cNvSpPr txBox="1">
            <a:spLocks/>
          </p:cNvSpPr>
          <p:nvPr/>
        </p:nvSpPr>
        <p:spPr>
          <a:xfrm>
            <a:off x="820810" y="1817159"/>
            <a:ext cx="8221588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The </a:t>
            </a:r>
            <a:r>
              <a:rPr lang="en-US" sz="2200" b="1" dirty="0">
                <a:latin typeface="Abadi"/>
                <a:ea typeface="+mn-lt"/>
                <a:cs typeface="+mn-lt"/>
              </a:rPr>
              <a:t>DISTINCT</a:t>
            </a:r>
            <a:r>
              <a:rPr lang="en-US" sz="2200" dirty="0">
                <a:latin typeface="Abadi"/>
                <a:ea typeface="+mn-lt"/>
                <a:cs typeface="+mn-lt"/>
              </a:rPr>
              <a:t> statement was used to return only unique values from the booster_version column. The </a:t>
            </a:r>
            <a:r>
              <a:rPr lang="en-US" sz="2200" b="1" dirty="0">
                <a:latin typeface="Abadi"/>
                <a:ea typeface="+mn-lt"/>
                <a:cs typeface="+mn-lt"/>
              </a:rPr>
              <a:t>WHERE </a:t>
            </a:r>
            <a:r>
              <a:rPr lang="en-US" sz="2200" dirty="0">
                <a:latin typeface="Abadi"/>
                <a:ea typeface="+mn-lt"/>
                <a:cs typeface="+mn-lt"/>
              </a:rPr>
              <a:t>clause was used to filter records that fulfill the following condition: </a:t>
            </a:r>
            <a:r>
              <a:rPr lang="en-US" sz="2200" dirty="0">
                <a:latin typeface="Abadi"/>
              </a:rPr>
              <a:t>boosters which have success in drone ship and have payload mass greater than 4000 but less than 6000.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Abadi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cs typeface="Calibri"/>
              </a:rPr>
              <a:t>    </a:t>
            </a:r>
            <a:r>
              <a:rPr lang="en-US" sz="1800" dirty="0">
                <a:latin typeface="Consolas"/>
                <a:ea typeface="+mn-lt"/>
                <a:cs typeface="+mn-lt"/>
              </a:rPr>
              <a:t>select distinct BOOSTER_VERSION from SPACEXTBL</a:t>
            </a:r>
            <a:endParaRPr lang="en-US" dirty="0">
              <a:latin typeface="Calibri" panose="020F0502020204030204"/>
              <a:ea typeface="+mn-lt"/>
              <a:cs typeface="+mn-lt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    where LANDING__OUTCOME = 'Success (drone ship)' and</a:t>
            </a:r>
            <a:endParaRPr lang="en-US" dirty="0">
              <a:latin typeface="Calibri" panose="020F0502020204030204"/>
              <a:ea typeface="+mn-lt"/>
              <a:cs typeface="+mn-lt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    PAYLOAD_MASS__KG_ &lt; 6000 and PAYLOAD_MASS__KG_ &gt; 4000</a:t>
            </a:r>
            <a:r>
              <a:rPr lang="en-US" sz="1800" dirty="0">
                <a:ea typeface="+mn-lt"/>
                <a:cs typeface="+mn-lt"/>
              </a:rPr>
              <a:t>;</a:t>
            </a:r>
            <a:endParaRPr lang="en-US">
              <a:latin typeface="Calibri" panose="020F0502020204030204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Calibri" panose="020F0502020204030204"/>
              <a:cs typeface="Calibri"/>
            </a:endParaRPr>
          </a:p>
        </p:txBody>
      </p:sp>
      <p:pic>
        <p:nvPicPr>
          <p:cNvPr id="3" name="Picture 6" descr="Icon&#10;&#10;Description automatically generated">
            <a:extLst>
              <a:ext uri="{FF2B5EF4-FFF2-40B4-BE49-F238E27FC236}">
                <a16:creationId xmlns:a16="http://schemas.microsoft.com/office/drawing/2014/main" id="{0A782854-7268-4DBF-AB12-221260FAC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33" y="3845984"/>
            <a:ext cx="448734" cy="588434"/>
          </a:xfrm>
          <a:prstGeom prst="rect">
            <a:avLst/>
          </a:prstGeom>
        </p:spPr>
      </p:pic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01B81B-A17D-448B-9230-7D08A396B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462" y="2505605"/>
            <a:ext cx="22002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87FC3E9-3940-4E45-89AC-315535D91E7C}"/>
              </a:ext>
            </a:extLst>
          </p:cNvPr>
          <p:cNvSpPr txBox="1">
            <a:spLocks/>
          </p:cNvSpPr>
          <p:nvPr/>
        </p:nvSpPr>
        <p:spPr>
          <a:xfrm>
            <a:off x="820810" y="1605492"/>
            <a:ext cx="1046525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The </a:t>
            </a:r>
            <a:r>
              <a:rPr lang="en-US" sz="2200" b="1" dirty="0">
                <a:latin typeface="Abadi"/>
                <a:ea typeface="+mn-lt"/>
                <a:cs typeface="+mn-lt"/>
              </a:rPr>
              <a:t>GROUP BY</a:t>
            </a:r>
            <a:r>
              <a:rPr lang="en-US" sz="2200" dirty="0">
                <a:latin typeface="Abadi"/>
                <a:ea typeface="+mn-lt"/>
                <a:cs typeface="+mn-lt"/>
              </a:rPr>
              <a:t> statement groups</a:t>
            </a:r>
            <a:r>
              <a:rPr lang="en-US" sz="2200" dirty="0">
                <a:latin typeface="Abadi"/>
                <a:cs typeface="Calibri"/>
              </a:rPr>
              <a:t> rows that have the same values for the mission outcome</a:t>
            </a:r>
            <a:r>
              <a:rPr lang="en-US" sz="2200" dirty="0">
                <a:latin typeface="Abadi"/>
              </a:rPr>
              <a:t>. Then the built-in function </a:t>
            </a:r>
            <a:r>
              <a:rPr lang="en-US" sz="2200" b="1" dirty="0">
                <a:latin typeface="Abadi"/>
              </a:rPr>
              <a:t>COUNT</a:t>
            </a:r>
            <a:r>
              <a:rPr lang="en-US" sz="2200" dirty="0">
                <a:latin typeface="Abadi"/>
              </a:rPr>
              <a:t> is used to return the number of rows for each category (or group) of mission outcome.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Abadi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cs typeface="Calibri"/>
              </a:rPr>
              <a:t>    </a:t>
            </a:r>
            <a:r>
              <a:rPr lang="en-US" sz="1800" dirty="0">
                <a:latin typeface="Consolas"/>
                <a:ea typeface="+mn-lt"/>
                <a:cs typeface="+mn-lt"/>
              </a:rPr>
              <a:t>select MISSION_OUTCOME, count(MISSION_OUTCOME) as MISSION_COUNT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    from SPACEXTBL GROUP BY MISSION_OUTCOME;</a:t>
            </a:r>
            <a:endParaRPr lang="en-US">
              <a:latin typeface="Consolas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Calibri" panose="020F0502020204030204"/>
              <a:cs typeface="Calibri"/>
            </a:endParaRPr>
          </a:p>
        </p:txBody>
      </p:sp>
      <p:pic>
        <p:nvPicPr>
          <p:cNvPr id="8" name="Picture 6" descr="Icon&#10;&#10;Description automatically generated">
            <a:extLst>
              <a:ext uri="{FF2B5EF4-FFF2-40B4-BE49-F238E27FC236}">
                <a16:creationId xmlns:a16="http://schemas.microsoft.com/office/drawing/2014/main" id="{B13A77C4-D70D-4164-8D0F-63143E54A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33" y="3007784"/>
            <a:ext cx="448734" cy="588434"/>
          </a:xfrm>
          <a:prstGeom prst="rect">
            <a:avLst/>
          </a:prstGeom>
        </p:spPr>
      </p:pic>
      <p:pic>
        <p:nvPicPr>
          <p:cNvPr id="9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5A4EB67-EF6F-4EA8-AA42-11FC04F0C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734" y="4290644"/>
            <a:ext cx="4351867" cy="19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2636" y="1982238"/>
            <a:ext cx="4271889" cy="416410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900" b="1" dirty="0">
                <a:latin typeface="IBM Plex Mono Text"/>
              </a:rPr>
              <a:t>Summary of Methodologies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sz="1900" dirty="0">
                <a:solidFill>
                  <a:schemeClr val="tx1"/>
                </a:solidFill>
                <a:latin typeface="Abadi"/>
              </a:rPr>
              <a:t>The diagram outlines the phases of the Data Science Methodology applied in this project. All the data sets used were collected from public sources.</a:t>
            </a:r>
            <a:endParaRPr lang="en-US" sz="1900" dirty="0">
              <a:solidFill>
                <a:schemeClr val="tx1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" sz="1900" dirty="0">
              <a:solidFill>
                <a:srgbClr val="222222"/>
              </a:solidFill>
              <a:latin typeface="Abadi"/>
              <a:ea typeface="Noto Sans"/>
              <a:cs typeface="Noto Sans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900" b="1" dirty="0">
                <a:latin typeface="Noto Sans"/>
                <a:ea typeface="Noto Sans"/>
                <a:cs typeface="Noto Sans"/>
              </a:rPr>
              <a:t>Summary of All Results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1900" dirty="0">
                <a:solidFill>
                  <a:schemeClr val="tx1"/>
                </a:solidFill>
                <a:latin typeface="Abadi"/>
              </a:rPr>
              <a:t>Exploratory Data Analysis Results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1900" dirty="0">
                <a:solidFill>
                  <a:schemeClr val="tx1"/>
                </a:solidFill>
                <a:latin typeface="Abadi"/>
              </a:rPr>
              <a:t>Interactive Analytics Dashboard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1900" dirty="0">
                <a:solidFill>
                  <a:schemeClr val="tx1"/>
                </a:solidFill>
                <a:latin typeface="Abadi"/>
              </a:rPr>
              <a:t>Predictive Analysis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019A09CD-2E15-400E-AE59-1F5A692DB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0" y="1381822"/>
            <a:ext cx="5046133" cy="53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7703364-EF2A-4B5E-94AB-17BA3435372E}"/>
              </a:ext>
            </a:extLst>
          </p:cNvPr>
          <p:cNvSpPr txBox="1">
            <a:spLocks/>
          </p:cNvSpPr>
          <p:nvPr/>
        </p:nvSpPr>
        <p:spPr>
          <a:xfrm>
            <a:off x="820810" y="1605492"/>
            <a:ext cx="682458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This query uses a </a:t>
            </a:r>
            <a:r>
              <a:rPr lang="en-US" sz="2200" b="1" dirty="0">
                <a:latin typeface="Abadi"/>
                <a:ea typeface="+mn-lt"/>
                <a:cs typeface="+mn-lt"/>
              </a:rPr>
              <a:t>subquery</a:t>
            </a:r>
            <a:r>
              <a:rPr lang="en-US" sz="2200" dirty="0">
                <a:latin typeface="Abadi"/>
                <a:cs typeface="Calibri"/>
              </a:rPr>
              <a:t> to set the condition for the </a:t>
            </a:r>
            <a:r>
              <a:rPr lang="en-US" sz="2200" b="1" dirty="0">
                <a:latin typeface="Abadi"/>
                <a:cs typeface="Calibri"/>
              </a:rPr>
              <a:t>WHERE</a:t>
            </a:r>
            <a:r>
              <a:rPr lang="en-US" sz="2200" dirty="0">
                <a:latin typeface="Abadi"/>
                <a:cs typeface="Calibri"/>
              </a:rPr>
              <a:t> clause</a:t>
            </a:r>
            <a:r>
              <a:rPr lang="en-US" sz="2200" dirty="0">
                <a:latin typeface="Abadi"/>
              </a:rPr>
              <a:t>. The built-in function </a:t>
            </a:r>
            <a:r>
              <a:rPr lang="en-US" sz="2200" b="1" dirty="0">
                <a:latin typeface="Abadi"/>
              </a:rPr>
              <a:t>MAX</a:t>
            </a:r>
            <a:r>
              <a:rPr lang="en-US" sz="2200" dirty="0">
                <a:latin typeface="Abadi"/>
              </a:rPr>
              <a:t> is used to find the maximum value of the payload mass. Then the value returned by the subquery is used to filter the values of the booster version.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Abadi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select BOOSTER_VERSION, PAYLOAD_MASS__KG_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    from SPACEXTBL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    where PAYLOAD_MASS__KG_=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        (select max(PAYLOAD_MASS__KG_)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        from SPACEXTBL);</a:t>
            </a:r>
            <a:endParaRPr lang="en-US">
              <a:latin typeface="Consolas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Calibri" panose="020F0502020204030204"/>
              <a:cs typeface="Calibri"/>
            </a:endParaRPr>
          </a:p>
        </p:txBody>
      </p:sp>
      <p:pic>
        <p:nvPicPr>
          <p:cNvPr id="8" name="Picture 6" descr="Icon&#10;&#10;Description automatically generated">
            <a:extLst>
              <a:ext uri="{FF2B5EF4-FFF2-40B4-BE49-F238E27FC236}">
                <a16:creationId xmlns:a16="http://schemas.microsoft.com/office/drawing/2014/main" id="{E16C90C2-9764-49F7-B454-B26EE13D4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33" y="3659717"/>
            <a:ext cx="448734" cy="588434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6B0EA922-3B5B-469E-B28F-CEFCA16BF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500" y="1337733"/>
            <a:ext cx="31672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CF42125-21E8-480B-82A3-47EBF1C60364}"/>
              </a:ext>
            </a:extLst>
          </p:cNvPr>
          <p:cNvSpPr txBox="1">
            <a:spLocks/>
          </p:cNvSpPr>
          <p:nvPr/>
        </p:nvSpPr>
        <p:spPr>
          <a:xfrm>
            <a:off x="820810" y="1673225"/>
            <a:ext cx="1046525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The </a:t>
            </a:r>
            <a:r>
              <a:rPr lang="en-US" sz="2200" b="1" dirty="0">
                <a:latin typeface="Abadi"/>
                <a:ea typeface="+mn-lt"/>
                <a:cs typeface="+mn-lt"/>
              </a:rPr>
              <a:t>WHERE</a:t>
            </a:r>
            <a:r>
              <a:rPr lang="en-US" sz="2200" dirty="0">
                <a:latin typeface="Abadi"/>
                <a:ea typeface="+mn-lt"/>
                <a:cs typeface="+mn-lt"/>
              </a:rPr>
              <a:t> clause in this statement</a:t>
            </a:r>
            <a:r>
              <a:rPr lang="en-US" sz="2200" dirty="0">
                <a:latin typeface="Abadi"/>
                <a:cs typeface="Calibri"/>
              </a:rPr>
              <a:t> is used to filter by two conditions.</a:t>
            </a:r>
            <a:r>
              <a:rPr lang="en-US" sz="2200" dirty="0">
                <a:latin typeface="Abadi"/>
              </a:rPr>
              <a:t> The first is a failed landing outcome in drone ship. The second uses the built-in function </a:t>
            </a:r>
            <a:r>
              <a:rPr lang="en-US" sz="2200" b="1" dirty="0">
                <a:latin typeface="Abadi"/>
              </a:rPr>
              <a:t>YEAR</a:t>
            </a:r>
            <a:r>
              <a:rPr lang="en-US" sz="2200" dirty="0">
                <a:latin typeface="Abadi"/>
              </a:rPr>
              <a:t> to match only the dates where the year is 2015.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Abadi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select LANDING__OUTCOME, BOOSTER_VERSION, LAUNCH_SITE, DATE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    from SPACEXTBL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    where LANDING__OUTCOME = 'Failure (drone ship)' and year(DATE) = 2015;</a:t>
            </a:r>
            <a:endParaRPr lang="en-US">
              <a:latin typeface="Consolas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Calibri" panose="020F0502020204030204"/>
              <a:cs typeface="Calibri"/>
            </a:endParaRPr>
          </a:p>
        </p:txBody>
      </p:sp>
      <p:pic>
        <p:nvPicPr>
          <p:cNvPr id="8" name="Picture 6" descr="Icon&#10;&#10;Description automatically generated">
            <a:extLst>
              <a:ext uri="{FF2B5EF4-FFF2-40B4-BE49-F238E27FC236}">
                <a16:creationId xmlns:a16="http://schemas.microsoft.com/office/drawing/2014/main" id="{D357CEFB-3B6D-4269-9B3A-ED6E174A1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33" y="3058584"/>
            <a:ext cx="448734" cy="58843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617AFDB-122F-4A70-928F-C0BD94DF8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867" y="4765838"/>
            <a:ext cx="6646333" cy="166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7EE7FC9-1195-4E17-993A-D9E1E065E428}"/>
              </a:ext>
            </a:extLst>
          </p:cNvPr>
          <p:cNvSpPr txBox="1">
            <a:spLocks/>
          </p:cNvSpPr>
          <p:nvPr/>
        </p:nvSpPr>
        <p:spPr>
          <a:xfrm>
            <a:off x="820810" y="1656292"/>
            <a:ext cx="6841520" cy="49694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This query uses </a:t>
            </a:r>
            <a:r>
              <a:rPr lang="en-US" sz="2200" dirty="0">
                <a:latin typeface="Abadi"/>
                <a:cs typeface="Calibri"/>
              </a:rPr>
              <a:t>the </a:t>
            </a:r>
            <a:r>
              <a:rPr lang="en-US" sz="2200" b="1" dirty="0">
                <a:latin typeface="Abadi"/>
                <a:cs typeface="Calibri"/>
              </a:rPr>
              <a:t>group by</a:t>
            </a:r>
            <a:r>
              <a:rPr lang="en-US" sz="2200" dirty="0">
                <a:latin typeface="Abadi"/>
              </a:rPr>
              <a:t> statement and the built-in function </a:t>
            </a:r>
            <a:r>
              <a:rPr lang="en-US" sz="2200" b="1" dirty="0">
                <a:latin typeface="Abadi"/>
              </a:rPr>
              <a:t>COUNT</a:t>
            </a:r>
            <a:r>
              <a:rPr lang="en-US" sz="2200" dirty="0">
                <a:latin typeface="Abadi"/>
              </a:rPr>
              <a:t> to calculate the number of landing outcomes. The </a:t>
            </a:r>
            <a:r>
              <a:rPr lang="en-US" sz="2200" b="1" dirty="0">
                <a:latin typeface="Abadi"/>
              </a:rPr>
              <a:t>WHERE</a:t>
            </a:r>
            <a:r>
              <a:rPr lang="en-US" sz="2200" dirty="0">
                <a:latin typeface="Abadi"/>
              </a:rPr>
              <a:t> clause is used to filter by date and the </a:t>
            </a:r>
            <a:r>
              <a:rPr lang="en-US" sz="2200" b="1" dirty="0">
                <a:latin typeface="Abadi"/>
              </a:rPr>
              <a:t>ORDER BY</a:t>
            </a:r>
            <a:r>
              <a:rPr lang="en-US" sz="2200" dirty="0">
                <a:latin typeface="Abadi"/>
              </a:rPr>
              <a:t> keyword sorts the result set in descending order.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select LANDING__OUTCOME,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count(LANDING__OUTCOME) as LANDING_COUNT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from SPACEXTBL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where DATE between '2010-06-04' and '2017-03-20'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    GROUP BY LANDING__OUTCOME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    ORDER BY LANDING_COUNT DESC;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110000"/>
              </a:lnSpc>
              <a:spcBef>
                <a:spcPts val="1400"/>
              </a:spcBef>
              <a:buNone/>
            </a:pPr>
            <a:endParaRPr lang="en-US" sz="1800" dirty="0">
              <a:latin typeface="Consolas"/>
              <a:ea typeface="+mn-lt"/>
              <a:cs typeface="+mn-lt"/>
            </a:endParaRPr>
          </a:p>
          <a:p>
            <a:pPr>
              <a:buNone/>
            </a:pPr>
            <a:endParaRPr lang="en-US" sz="1800" dirty="0">
              <a:latin typeface="Consolas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Calibri" panose="020F0502020204030204"/>
              <a:cs typeface="Calibri"/>
            </a:endParaRPr>
          </a:p>
        </p:txBody>
      </p:sp>
      <p:pic>
        <p:nvPicPr>
          <p:cNvPr id="8" name="Picture 6" descr="Icon&#10;&#10;Description automatically generated">
            <a:extLst>
              <a:ext uri="{FF2B5EF4-FFF2-40B4-BE49-F238E27FC236}">
                <a16:creationId xmlns:a16="http://schemas.microsoft.com/office/drawing/2014/main" id="{64E5213C-75CF-4333-BD3D-B78143DF6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33" y="3634318"/>
            <a:ext cx="448734" cy="588434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6CE74D1-FC25-418B-BE21-8AA040B3A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1863662"/>
            <a:ext cx="3606800" cy="399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Map&#10;&#10;Description automatically generated">
            <a:extLst>
              <a:ext uri="{FF2B5EF4-FFF2-40B4-BE49-F238E27FC236}">
                <a16:creationId xmlns:a16="http://schemas.microsoft.com/office/drawing/2014/main" id="{4B0C035E-9A45-44F1-B2C4-321F55869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311493"/>
            <a:ext cx="9194799" cy="54965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6DCECE-B2E6-44EC-9837-34EF2C4316C7}"/>
              </a:ext>
            </a:extLst>
          </p:cNvPr>
          <p:cNvSpPr/>
          <p:nvPr/>
        </p:nvSpPr>
        <p:spPr>
          <a:xfrm>
            <a:off x="6570133" y="2616199"/>
            <a:ext cx="4123266" cy="2599266"/>
          </a:xfrm>
          <a:prstGeom prst="rect">
            <a:avLst/>
          </a:prstGeom>
          <a:solidFill>
            <a:srgbClr val="AAD3D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69676" y="2773893"/>
            <a:ext cx="4123723" cy="24040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1800" dirty="0">
                <a:latin typeface="Abadi"/>
              </a:rPr>
              <a:t>All launch sites are located in the United States of America.</a:t>
            </a:r>
            <a:endParaRPr lang="en-US"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1800" dirty="0">
                <a:latin typeface="Abadi"/>
              </a:rPr>
              <a:t>Their latitude is just above the Tropic of Cancer.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" sz="1800" dirty="0">
                <a:latin typeface="Abadi"/>
              </a:rPr>
              <a:t>All four space complexes are based on the coastline of California and Florida.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Sites Locations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Marks of Success and Failure Launches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CF424ED-B035-4F9E-AE80-D14B81D81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8" y="1306503"/>
            <a:ext cx="3107266" cy="1967459"/>
          </a:xfrm>
          <a:prstGeom prst="rect">
            <a:avLst/>
          </a:prstGeom>
        </p:spPr>
      </p:pic>
      <p:pic>
        <p:nvPicPr>
          <p:cNvPr id="4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2F048C0B-694A-43AD-BFA3-521A55BFF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67" y="4007371"/>
            <a:ext cx="3107266" cy="1967458"/>
          </a:xfrm>
          <a:prstGeom prst="rect">
            <a:avLst/>
          </a:prstGeom>
        </p:spPr>
      </p:pic>
      <p:pic>
        <p:nvPicPr>
          <p:cNvPr id="6" name="Picture 6" descr="A picture containing text, sky, map, several&#10;&#10;Description automatically generated">
            <a:extLst>
              <a:ext uri="{FF2B5EF4-FFF2-40B4-BE49-F238E27FC236}">
                <a16:creationId xmlns:a16="http://schemas.microsoft.com/office/drawing/2014/main" id="{F0977FD3-0314-420A-A857-B3E720B97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134" y="4007807"/>
            <a:ext cx="3107266" cy="1966584"/>
          </a:xfrm>
          <a:prstGeom prst="rect">
            <a:avLst/>
          </a:prstGeom>
        </p:spPr>
      </p:pic>
      <p:pic>
        <p:nvPicPr>
          <p:cNvPr id="7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D967484-FB37-4EC0-A646-BEE0B2261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801" y="4007263"/>
            <a:ext cx="3107265" cy="1967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A2B041-5979-42C0-AB2C-DFCFC64886B9}"/>
              </a:ext>
            </a:extLst>
          </p:cNvPr>
          <p:cNvSpPr txBox="1"/>
          <p:nvPr/>
        </p:nvSpPr>
        <p:spPr>
          <a:xfrm>
            <a:off x="1557867" y="6053667"/>
            <a:ext cx="15324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CCAFS LC-40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7944C-6F4A-4874-8639-FCF670B01A52}"/>
              </a:ext>
            </a:extLst>
          </p:cNvPr>
          <p:cNvSpPr txBox="1"/>
          <p:nvPr/>
        </p:nvSpPr>
        <p:spPr>
          <a:xfrm>
            <a:off x="5207000" y="6028267"/>
            <a:ext cx="16425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CCAFS SLC-40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0E814D-7A26-4B61-A724-613E90A47493}"/>
              </a:ext>
            </a:extLst>
          </p:cNvPr>
          <p:cNvSpPr txBox="1"/>
          <p:nvPr/>
        </p:nvSpPr>
        <p:spPr>
          <a:xfrm>
            <a:off x="9177867" y="6028267"/>
            <a:ext cx="14308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KSC LC-39A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EC834-CEE4-42EA-AE57-DEFCC8918CDE}"/>
              </a:ext>
            </a:extLst>
          </p:cNvPr>
          <p:cNvSpPr txBox="1"/>
          <p:nvPr/>
        </p:nvSpPr>
        <p:spPr>
          <a:xfrm>
            <a:off x="1557866" y="3361267"/>
            <a:ext cx="1540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VAFB SLC-4E</a:t>
            </a:r>
          </a:p>
        </p:txBody>
      </p:sp>
      <p:sp>
        <p:nvSpPr>
          <p:cNvPr id="13" name="Teardrop 12">
            <a:extLst>
              <a:ext uri="{FF2B5EF4-FFF2-40B4-BE49-F238E27FC236}">
                <a16:creationId xmlns:a16="http://schemas.microsoft.com/office/drawing/2014/main" id="{D0C44605-F2F0-4729-9043-B1736731C915}"/>
              </a:ext>
            </a:extLst>
          </p:cNvPr>
          <p:cNvSpPr/>
          <p:nvPr/>
        </p:nvSpPr>
        <p:spPr>
          <a:xfrm rot="8100000">
            <a:off x="4577207" y="3004608"/>
            <a:ext cx="270934" cy="270934"/>
          </a:xfrm>
          <a:prstGeom prst="teardrop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ardrop 13">
            <a:extLst>
              <a:ext uri="{FF2B5EF4-FFF2-40B4-BE49-F238E27FC236}">
                <a16:creationId xmlns:a16="http://schemas.microsoft.com/office/drawing/2014/main" id="{EE45F706-215C-42DE-A9B8-AFC5AB6DD206}"/>
              </a:ext>
            </a:extLst>
          </p:cNvPr>
          <p:cNvSpPr/>
          <p:nvPr/>
        </p:nvSpPr>
        <p:spPr>
          <a:xfrm rot="8100000">
            <a:off x="7210341" y="2996141"/>
            <a:ext cx="270934" cy="270934"/>
          </a:xfrm>
          <a:prstGeom prst="teardro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1A16F8-3B1D-4112-93A2-3F5018F3BB8D}"/>
              </a:ext>
            </a:extLst>
          </p:cNvPr>
          <p:cNvSpPr txBox="1"/>
          <p:nvPr/>
        </p:nvSpPr>
        <p:spPr>
          <a:xfrm>
            <a:off x="4857751" y="2935818"/>
            <a:ext cx="4597400" cy="5644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Abadi"/>
              </a:rPr>
              <a:t>Success Launch         </a:t>
            </a:r>
            <a:r>
              <a:rPr lang="en-US" sz="2200" dirty="0">
                <a:latin typeface="Abadi"/>
                <a:cs typeface="Calibri"/>
              </a:rPr>
              <a:t>Failure Launch</a:t>
            </a:r>
            <a:endParaRPr lang="en-US" dirty="0">
              <a:latin typeface="Calibri" panose="020F0502020204030204"/>
              <a:cs typeface="Calibri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447846C6-9358-4A17-92F8-09D642E940A6}"/>
              </a:ext>
            </a:extLst>
          </p:cNvPr>
          <p:cNvSpPr/>
          <p:nvPr/>
        </p:nvSpPr>
        <p:spPr>
          <a:xfrm>
            <a:off x="773641" y="3320584"/>
            <a:ext cx="550334" cy="364067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/>
                <a:cs typeface="Calibri"/>
              </a:rPr>
              <a:t>CA</a:t>
            </a:r>
            <a:endParaRPr lang="en-US" dirty="0">
              <a:latin typeface="Abadi"/>
            </a:endParaRP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039F5FDA-5A47-44A4-A57A-7EDC558FCE54}"/>
              </a:ext>
            </a:extLst>
          </p:cNvPr>
          <p:cNvSpPr/>
          <p:nvPr/>
        </p:nvSpPr>
        <p:spPr>
          <a:xfrm>
            <a:off x="773641" y="6021450"/>
            <a:ext cx="550334" cy="364067"/>
          </a:xfrm>
          <a:prstGeom prst="flowChartAlternateProcess">
            <a:avLst/>
          </a:prstGeom>
          <a:solidFill>
            <a:srgbClr val="FFAB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Abadi"/>
                <a:cs typeface="Calibri"/>
              </a:rPr>
              <a:t>FL</a:t>
            </a:r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7B45BEBB-F9E7-4799-82E1-92A35C103A56}"/>
              </a:ext>
            </a:extLst>
          </p:cNvPr>
          <p:cNvSpPr/>
          <p:nvPr/>
        </p:nvSpPr>
        <p:spPr>
          <a:xfrm>
            <a:off x="4541307" y="6021450"/>
            <a:ext cx="550334" cy="364067"/>
          </a:xfrm>
          <a:prstGeom prst="flowChartAlternateProcess">
            <a:avLst/>
          </a:prstGeom>
          <a:solidFill>
            <a:srgbClr val="FFAB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Abadi"/>
                <a:cs typeface="Calibri"/>
              </a:rPr>
              <a:t>FL</a:t>
            </a: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7B622B40-AFBE-48B4-AB6A-E1E9996DEDA4}"/>
              </a:ext>
            </a:extLst>
          </p:cNvPr>
          <p:cNvSpPr/>
          <p:nvPr/>
        </p:nvSpPr>
        <p:spPr>
          <a:xfrm>
            <a:off x="8181973" y="6038383"/>
            <a:ext cx="550334" cy="364067"/>
          </a:xfrm>
          <a:prstGeom prst="flowChartAlternateProcess">
            <a:avLst/>
          </a:prstGeom>
          <a:solidFill>
            <a:srgbClr val="FFAB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Abadi"/>
                <a:cs typeface="Calibri"/>
              </a:rPr>
              <a:t>FL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C95A00-3261-4086-B64D-62CEDAD1566C}"/>
              </a:ext>
            </a:extLst>
          </p:cNvPr>
          <p:cNvSpPr txBox="1"/>
          <p:nvPr/>
        </p:nvSpPr>
        <p:spPr>
          <a:xfrm>
            <a:off x="4538133" y="1710267"/>
            <a:ext cx="688339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Abadi"/>
                <a:ea typeface="+mn-lt"/>
                <a:cs typeface="+mn-lt"/>
              </a:rPr>
              <a:t>The marks on the map indicate that launch success rate is higher for the Kennedy Space Center (KSC LC-39A).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from the Launch Complex CCAFS LC-40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2AB60689-1F2B-4341-AB9D-CD5F36C1B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1" y="3938323"/>
            <a:ext cx="3107266" cy="2088622"/>
          </a:xfrm>
          <a:prstGeom prst="rect">
            <a:avLst/>
          </a:prstGeom>
        </p:spPr>
      </p:pic>
      <p:pic>
        <p:nvPicPr>
          <p:cNvPr id="9" name="Picture 9" descr="A picture containing map&#10;&#10;Description automatically generated">
            <a:extLst>
              <a:ext uri="{FF2B5EF4-FFF2-40B4-BE49-F238E27FC236}">
                <a16:creationId xmlns:a16="http://schemas.microsoft.com/office/drawing/2014/main" id="{53133FD4-5AE7-4798-98E8-9D8E7C628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0" y="3946790"/>
            <a:ext cx="3107266" cy="2080154"/>
          </a:xfrm>
          <a:prstGeom prst="rect">
            <a:avLst/>
          </a:prstGeom>
        </p:spPr>
      </p:pic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A6409772-AE2A-437C-88A1-2321BA8A4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67" y="1339056"/>
            <a:ext cx="3107266" cy="2088621"/>
          </a:xfrm>
          <a:prstGeom prst="rect">
            <a:avLst/>
          </a:prstGeom>
        </p:spPr>
      </p:pic>
      <p:pic>
        <p:nvPicPr>
          <p:cNvPr id="11" name="Picture 11" descr="Map&#10;&#10;Description automatically generated">
            <a:extLst>
              <a:ext uri="{FF2B5EF4-FFF2-40B4-BE49-F238E27FC236}">
                <a16:creationId xmlns:a16="http://schemas.microsoft.com/office/drawing/2014/main" id="{408E0E91-C70A-44FB-806E-43ECD616F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67" y="3938323"/>
            <a:ext cx="3107266" cy="20886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C31593-0F8A-455A-A6C7-2EE2ACFD26C0}"/>
              </a:ext>
            </a:extLst>
          </p:cNvPr>
          <p:cNvSpPr txBox="1"/>
          <p:nvPr/>
        </p:nvSpPr>
        <p:spPr>
          <a:xfrm>
            <a:off x="1904999" y="3479802"/>
            <a:ext cx="1092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Coastline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1D57DEBC-2DE6-4046-AAB4-0C1C717098D8}"/>
              </a:ext>
            </a:extLst>
          </p:cNvPr>
          <p:cNvSpPr/>
          <p:nvPr/>
        </p:nvSpPr>
        <p:spPr>
          <a:xfrm>
            <a:off x="731308" y="3481451"/>
            <a:ext cx="1058334" cy="321734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latin typeface="Abadi"/>
                <a:cs typeface="Calibri"/>
              </a:rPr>
              <a:t>0.93 Km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9B1EB2-49FF-4A20-A50A-C698F732BD37}"/>
              </a:ext>
            </a:extLst>
          </p:cNvPr>
          <p:cNvSpPr txBox="1"/>
          <p:nvPr/>
        </p:nvSpPr>
        <p:spPr>
          <a:xfrm>
            <a:off x="1803399" y="6079069"/>
            <a:ext cx="24553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City of Cape Canaveral</a:t>
            </a: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38A51517-20F8-44E1-962A-F2A8132FAF55}"/>
              </a:ext>
            </a:extLst>
          </p:cNvPr>
          <p:cNvSpPr/>
          <p:nvPr/>
        </p:nvSpPr>
        <p:spPr>
          <a:xfrm>
            <a:off x="748241" y="6080717"/>
            <a:ext cx="1058334" cy="321734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latin typeface="Abadi"/>
                <a:cs typeface="Calibri"/>
              </a:rPr>
              <a:t>17.9 Km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621BCF-737F-48E4-8445-E8C8D49B862F}"/>
              </a:ext>
            </a:extLst>
          </p:cNvPr>
          <p:cNvSpPr txBox="1"/>
          <p:nvPr/>
        </p:nvSpPr>
        <p:spPr>
          <a:xfrm>
            <a:off x="5689599" y="6079067"/>
            <a:ext cx="16933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US Highway 1</a:t>
            </a: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468E5FE3-D9E0-420B-B26C-589959BF2BC0}"/>
              </a:ext>
            </a:extLst>
          </p:cNvPr>
          <p:cNvSpPr/>
          <p:nvPr/>
        </p:nvSpPr>
        <p:spPr>
          <a:xfrm>
            <a:off x="4532841" y="6063783"/>
            <a:ext cx="1100667" cy="321734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latin typeface="Abadi"/>
                <a:cs typeface="Calibri"/>
              </a:rPr>
              <a:t>21.07 Km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3ECDC8-B400-41C9-A944-8C06253B5AF1}"/>
              </a:ext>
            </a:extLst>
          </p:cNvPr>
          <p:cNvSpPr txBox="1"/>
          <p:nvPr/>
        </p:nvSpPr>
        <p:spPr>
          <a:xfrm>
            <a:off x="9313332" y="6104467"/>
            <a:ext cx="16933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Railway</a:t>
            </a: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A8803BB4-83C0-43DC-8CBE-9F152EBB3E8B}"/>
              </a:ext>
            </a:extLst>
          </p:cNvPr>
          <p:cNvSpPr/>
          <p:nvPr/>
        </p:nvSpPr>
        <p:spPr>
          <a:xfrm>
            <a:off x="8156574" y="6089183"/>
            <a:ext cx="1100667" cy="321734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latin typeface="Abadi"/>
                <a:cs typeface="Calibri"/>
              </a:rPr>
              <a:t>78.13 Km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99F92C-BDB2-44B4-B2DB-21B35FE3432C}"/>
              </a:ext>
            </a:extLst>
          </p:cNvPr>
          <p:cNvSpPr txBox="1"/>
          <p:nvPr/>
        </p:nvSpPr>
        <p:spPr>
          <a:xfrm>
            <a:off x="4453466" y="1532467"/>
            <a:ext cx="7001933" cy="24091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Abadi"/>
                <a:ea typeface="+mn-lt"/>
                <a:cs typeface="+mn-lt"/>
              </a:rPr>
              <a:t>The Cape Canaveral Space Launch Complex is extremely close to the shore and is located at a reasonable distance from the nearest city and the nearest highway.</a:t>
            </a:r>
            <a:endParaRPr lang="en-US" sz="2200">
              <a:latin typeface="Abadi"/>
              <a:cs typeface="Calibri"/>
            </a:endParaRPr>
          </a:p>
          <a:p>
            <a:endParaRPr lang="en-US" sz="2200" dirty="0">
              <a:latin typeface="Abadi"/>
              <a:ea typeface="+mn-lt"/>
              <a:cs typeface="+mn-lt"/>
            </a:endParaRPr>
          </a:p>
          <a:p>
            <a:r>
              <a:rPr lang="en-US" sz="2200" dirty="0">
                <a:latin typeface="Abadi"/>
                <a:ea typeface="+mn-lt"/>
                <a:cs typeface="+mn-lt"/>
              </a:rPr>
              <a:t>However, it is relatively far from the Sand Lake Road train station.</a:t>
            </a:r>
            <a:endParaRPr lang="en-US" sz="2200" dirty="0">
              <a:latin typeface="Abadi"/>
              <a:cs typeface="Calibri"/>
            </a:endParaRPr>
          </a:p>
          <a:p>
            <a:endParaRPr lang="en-US" dirty="0">
              <a:latin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 by Site</a:t>
            </a:r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34BE10C2-5FBB-41E5-B79E-BC6E0E4E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6259"/>
            <a:ext cx="7357533" cy="4718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3143DD-9AA8-4701-9B57-8624E50EE508}"/>
              </a:ext>
            </a:extLst>
          </p:cNvPr>
          <p:cNvSpPr txBox="1"/>
          <p:nvPr/>
        </p:nvSpPr>
        <p:spPr>
          <a:xfrm>
            <a:off x="7433734" y="1693333"/>
            <a:ext cx="3970866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200" dirty="0">
                <a:latin typeface="Abadi"/>
                <a:ea typeface="+mn-lt"/>
                <a:cs typeface="+mn-lt"/>
              </a:rPr>
              <a:t>The pie chart validates previous information, gained from the map markers, that the  KSC launch complex has the highest success rate.</a:t>
            </a:r>
            <a:endParaRPr lang="en-US"/>
          </a:p>
          <a:p>
            <a:pPr marL="342900" indent="-342900">
              <a:buFont typeface="Wingdings"/>
              <a:buChar char="ü"/>
            </a:pPr>
            <a:endParaRPr lang="en-US" sz="2200" dirty="0">
              <a:latin typeface="Abadi"/>
              <a:cs typeface="Calibri"/>
            </a:endParaRPr>
          </a:p>
          <a:p>
            <a:pPr marL="342900" indent="-342900">
              <a:buFont typeface="Wingdings"/>
              <a:buChar char="ü"/>
            </a:pPr>
            <a:r>
              <a:rPr lang="en-US" sz="2200" dirty="0">
                <a:latin typeface="Abadi"/>
                <a:ea typeface="+mn-lt"/>
                <a:cs typeface="+mn-lt"/>
              </a:rPr>
              <a:t>It also indicates a trend, when compared to the number of markers on the map, of a linear relationship between success rate and the number of flights per site.</a:t>
            </a:r>
            <a:endParaRPr lang="en-US" dirty="0"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for Kennedy Space Center</a:t>
            </a:r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6FEA3BA5-DB2C-4526-A7D1-C8C532C39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6260"/>
            <a:ext cx="7357531" cy="47185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59AEB2-735A-49F6-B1EC-DDACEBFCF40F}"/>
              </a:ext>
            </a:extLst>
          </p:cNvPr>
          <p:cNvSpPr txBox="1"/>
          <p:nvPr/>
        </p:nvSpPr>
        <p:spPr>
          <a:xfrm>
            <a:off x="7433734" y="1693333"/>
            <a:ext cx="3970866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200" dirty="0">
                <a:latin typeface="Abadi"/>
                <a:ea typeface="+mn-lt"/>
                <a:cs typeface="+mn-lt"/>
              </a:rPr>
              <a:t>Despite having the highest number of successful launches and the highest success rate, there is no clear evidence that the location is the only reason for the outcome.</a:t>
            </a:r>
            <a:endParaRPr lang="en-US" dirty="0">
              <a:latin typeface="Abadi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030336"/>
            <a:ext cx="10292106" cy="3998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1900" b="1" dirty="0">
                <a:latin typeface="IBM Plex Mono Text"/>
              </a:rPr>
              <a:t>Project Background and Context</a:t>
            </a:r>
            <a:endParaRPr lang="en-US" sz="1900" b="1" dirty="0">
              <a:latin typeface="Abadi"/>
              <a:ea typeface="Noto Sans"/>
              <a:cs typeface="Noto Sans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" sz="1900" dirty="0">
                <a:solidFill>
                  <a:schemeClr val="tx1"/>
                </a:solidFill>
                <a:latin typeface="Abadi"/>
                <a:ea typeface="Noto Sans"/>
                <a:cs typeface="Noto Sans"/>
              </a:rPr>
              <a:t>SpaceX is holding a remarkable position in the commercial space industry as a result of the low cost of launching a rocket. According to the company, the standard payment plan for a Falcon 9 launch is $62 million; while the cost of other providers exceeds $165 million. Much of the savings is because SpaceX can reuse the rocket's first stage.</a:t>
            </a:r>
            <a:endParaRPr lang="en-US" sz="1900" dirty="0">
              <a:solidFill>
                <a:schemeClr val="tx1"/>
              </a:solidFill>
              <a:latin typeface="Abadi"/>
              <a:ea typeface="Noto Sans"/>
              <a:cs typeface="Noto Sans"/>
            </a:endParaRPr>
          </a:p>
          <a:p>
            <a:pPr marL="0" indent="0">
              <a:spcBef>
                <a:spcPts val="1400"/>
              </a:spcBef>
              <a:buNone/>
            </a:pPr>
            <a:endParaRPr lang="en" sz="1900" dirty="0">
              <a:solidFill>
                <a:schemeClr val="tx1"/>
              </a:solidFill>
              <a:latin typeface="Abadi"/>
              <a:ea typeface="Noto Sans"/>
              <a:cs typeface="Noto Sans"/>
            </a:endParaRPr>
          </a:p>
          <a:p>
            <a:pPr>
              <a:spcBef>
                <a:spcPts val="1400"/>
              </a:spcBef>
            </a:pPr>
            <a:r>
              <a:rPr lang="en-US" sz="1900" b="1" dirty="0">
                <a:latin typeface="IBM Plex Mono Text"/>
              </a:rPr>
              <a:t>Problems Analyzed</a:t>
            </a:r>
          </a:p>
          <a:p>
            <a:pPr>
              <a:spcBef>
                <a:spcPts val="1400"/>
              </a:spcBef>
              <a:buFont typeface="Wingdings"/>
              <a:buChar char="ü"/>
            </a:pPr>
            <a:r>
              <a:rPr lang="en" sz="1900" dirty="0">
                <a:solidFill>
                  <a:schemeClr val="tx1"/>
                </a:solidFill>
                <a:latin typeface="Abadi"/>
              </a:rPr>
              <a:t> What determines whether a rocket will land successfully?</a:t>
            </a:r>
          </a:p>
          <a:p>
            <a:pPr>
              <a:spcBef>
                <a:spcPts val="1400"/>
              </a:spcBef>
              <a:buFont typeface="Wingdings"/>
              <a:buChar char="ü"/>
            </a:pPr>
            <a:r>
              <a:rPr lang="en" sz="1900" dirty="0">
                <a:solidFill>
                  <a:schemeClr val="tx1"/>
                </a:solidFill>
                <a:latin typeface="Abadi"/>
              </a:rPr>
              <a:t> Which variables have the greatest influence on the landing success rate?</a:t>
            </a:r>
          </a:p>
          <a:p>
            <a:pPr>
              <a:spcBef>
                <a:spcPts val="1400"/>
              </a:spcBef>
              <a:buFont typeface="Wingdings"/>
              <a:buChar char="ü"/>
            </a:pPr>
            <a:r>
              <a:rPr lang="en" sz="1900" dirty="0">
                <a:solidFill>
                  <a:schemeClr val="tx1"/>
                </a:solidFill>
                <a:latin typeface="Abadi"/>
              </a:rPr>
              <a:t> Can we estimate the cost of a launch by predicting whether the first stage will land?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 by Payload Mass</a:t>
            </a:r>
          </a:p>
        </p:txBody>
      </p:sp>
      <p:pic>
        <p:nvPicPr>
          <p:cNvPr id="2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DAB0DA9-BDCA-40BD-AAA3-56E7FD0F7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67" y="3161813"/>
            <a:ext cx="10058400" cy="3480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BB6090-0372-47A5-B6E2-481944016C3E}"/>
              </a:ext>
            </a:extLst>
          </p:cNvPr>
          <p:cNvSpPr txBox="1"/>
          <p:nvPr/>
        </p:nvSpPr>
        <p:spPr>
          <a:xfrm>
            <a:off x="948267" y="1659466"/>
            <a:ext cx="496993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dirty="0">
                <a:latin typeface="Abadi"/>
                <a:ea typeface="+mn-lt"/>
                <a:cs typeface="+mn-lt"/>
              </a:rPr>
              <a:t>In the first range of payload mass, lower than 2000 kg, there is a higher failure rate and the booster version v1.1 is the most used.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3ABB6-BC7E-48A5-8430-D1346A010DF0}"/>
              </a:ext>
            </a:extLst>
          </p:cNvPr>
          <p:cNvSpPr txBox="1"/>
          <p:nvPr/>
        </p:nvSpPr>
        <p:spPr>
          <a:xfrm>
            <a:off x="6095999" y="1659466"/>
            <a:ext cx="50461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dirty="0">
                <a:latin typeface="Abadi"/>
                <a:ea typeface="+mn-lt"/>
                <a:cs typeface="+mn-lt"/>
              </a:rPr>
              <a:t>In the second range of payload mass, between 2000-6000 kg, the success rate is approximately 52% and the booster version FT is the most used and successful.</a:t>
            </a:r>
            <a:endParaRPr lang="en-US" dirty="0">
              <a:latin typeface="Abad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AA6D4D6-5FA7-4160-BD7B-9FB3D774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3" y="1413617"/>
            <a:ext cx="4191000" cy="2896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D6AA7-A119-4138-B14E-2C2179D370F0}"/>
              </a:ext>
            </a:extLst>
          </p:cNvPr>
          <p:cNvSpPr txBox="1"/>
          <p:nvPr/>
        </p:nvSpPr>
        <p:spPr>
          <a:xfrm>
            <a:off x="5359399" y="1456266"/>
            <a:ext cx="599439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000" dirty="0">
                <a:latin typeface="Abadi"/>
                <a:ea typeface="+mn-lt"/>
                <a:cs typeface="+mn-lt"/>
              </a:rPr>
              <a:t>The accuracy scores indicate that the performance improvement brought by the GridSearchCV resulted in identical values for Logistic Regression, SVM and KNN algorithms.</a:t>
            </a:r>
          </a:p>
          <a:p>
            <a:pPr marL="342900" indent="-342900">
              <a:buFont typeface="Wingdings"/>
              <a:buChar char="ü"/>
            </a:pPr>
            <a:endParaRPr lang="en-US" sz="2000" dirty="0">
              <a:latin typeface="Abadi"/>
              <a:cs typeface="Calibri"/>
            </a:endParaRPr>
          </a:p>
          <a:p>
            <a:pPr marL="342900" indent="-342900">
              <a:buFont typeface="Wingdings"/>
              <a:buChar char="ü"/>
            </a:pPr>
            <a:r>
              <a:rPr lang="en-US" sz="2000" dirty="0">
                <a:latin typeface="Abadi"/>
                <a:ea typeface="+mn-lt"/>
                <a:cs typeface="+mn-lt"/>
              </a:rPr>
              <a:t>Finally, we have a clear winner that performed better on both training and test scores. The </a:t>
            </a:r>
            <a:r>
              <a:rPr lang="en-US" sz="2000" b="1" dirty="0">
                <a:latin typeface="Abadi"/>
                <a:ea typeface="+mn-lt"/>
                <a:cs typeface="+mn-lt"/>
              </a:rPr>
              <a:t>Decision Tree</a:t>
            </a:r>
            <a:r>
              <a:rPr lang="en-US" sz="2000" dirty="0">
                <a:latin typeface="Abadi"/>
                <a:ea typeface="+mn-lt"/>
                <a:cs typeface="+mn-lt"/>
              </a:rPr>
              <a:t> algorithm satisfies the requirements of this project.</a:t>
            </a:r>
            <a:endParaRPr lang="en-US" sz="2000" dirty="0">
              <a:latin typeface="Abadi"/>
              <a:cs typeface="Calibri"/>
            </a:endParaRPr>
          </a:p>
        </p:txBody>
      </p:sp>
      <p:pic>
        <p:nvPicPr>
          <p:cNvPr id="8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F4E8A82-DBFF-4234-A5EA-6E11F4F84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67" y="4639119"/>
            <a:ext cx="6722533" cy="17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for the Decision Tree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5" descr="Chart&#10;&#10;Description automatically generated">
            <a:extLst>
              <a:ext uri="{FF2B5EF4-FFF2-40B4-BE49-F238E27FC236}">
                <a16:creationId xmlns:a16="http://schemas.microsoft.com/office/drawing/2014/main" id="{5A4FED50-3B5C-4C1D-9B1A-A63473F2C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316672"/>
            <a:ext cx="4572000" cy="3111790"/>
          </a:xfrm>
          <a:prstGeom prst="rect">
            <a:avLst/>
          </a:prstGeom>
        </p:spPr>
      </p:pic>
      <p:pic>
        <p:nvPicPr>
          <p:cNvPr id="6" name="Picture 6" descr="Letter&#10;&#10;Description automatically generated">
            <a:extLst>
              <a:ext uri="{FF2B5EF4-FFF2-40B4-BE49-F238E27FC236}">
                <a16:creationId xmlns:a16="http://schemas.microsoft.com/office/drawing/2014/main" id="{0BCABAE3-2926-4924-86A9-300FA466F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00" y="3317166"/>
            <a:ext cx="4572000" cy="3110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B81C04-2AE7-4F7C-99B7-59058B2B4D6A}"/>
              </a:ext>
            </a:extLst>
          </p:cNvPr>
          <p:cNvSpPr txBox="1"/>
          <p:nvPr/>
        </p:nvSpPr>
        <p:spPr>
          <a:xfrm>
            <a:off x="761999" y="1676399"/>
            <a:ext cx="48768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000" dirty="0">
                <a:latin typeface="Abadi"/>
                <a:ea typeface="+mn-lt"/>
                <a:cs typeface="+mn-lt"/>
              </a:rPr>
              <a:t>The confusion matrix shows that, given a test set of 18 records, we got 17 correct predictions and only 1 incorrect.</a:t>
            </a:r>
            <a:endParaRPr lang="en-US" sz="2000">
              <a:latin typeface="Abadi"/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60BBF-76D0-4BA5-89D6-2AC4B8586E74}"/>
              </a:ext>
            </a:extLst>
          </p:cNvPr>
          <p:cNvSpPr txBox="1"/>
          <p:nvPr/>
        </p:nvSpPr>
        <p:spPr>
          <a:xfrm>
            <a:off x="6189132" y="1676399"/>
            <a:ext cx="51053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000" dirty="0">
                <a:latin typeface="Abadi"/>
                <a:ea typeface="+mn-lt"/>
                <a:cs typeface="+mn-lt"/>
              </a:rPr>
              <a:t>The incorrect prediction is a false positive, also known as a type I error, false alarm or overestimation.</a:t>
            </a:r>
            <a:endParaRPr lang="en-US" sz="2000" dirty="0">
              <a:latin typeface="Abad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08087-03B0-4457-9B34-D4E2B6D524D6}"/>
              </a:ext>
            </a:extLst>
          </p:cNvPr>
          <p:cNvSpPr txBox="1"/>
          <p:nvPr/>
        </p:nvSpPr>
        <p:spPr>
          <a:xfrm>
            <a:off x="6354327" y="2922702"/>
            <a:ext cx="25405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5"/>
              </a:rPr>
              <a:t>Notebook on Github</a:t>
            </a:r>
            <a:endParaRPr lang="en-US" sz="2000" b="1" dirty="0">
              <a:solidFill>
                <a:srgbClr val="0070C0"/>
              </a:solidFill>
              <a:latin typeface="Abadi"/>
              <a:cs typeface="Calibri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6E1688-AE67-493A-BE8B-8D656B5FDB5E}"/>
              </a:ext>
            </a:extLst>
          </p:cNvPr>
          <p:cNvSpPr txBox="1"/>
          <p:nvPr/>
        </p:nvSpPr>
        <p:spPr>
          <a:xfrm>
            <a:off x="770467" y="1507067"/>
            <a:ext cx="10684933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badi"/>
                <a:cs typeface="Arial"/>
              </a:rPr>
              <a:t>What determines whether a rocket will land successfully?​</a:t>
            </a:r>
            <a:endParaRPr lang="en-US" b="1">
              <a:solidFill>
                <a:schemeClr val="accent1"/>
              </a:solidFill>
              <a:cs typeface="Calibri" panose="020F0502020204030204"/>
            </a:endParaRPr>
          </a:p>
          <a:p>
            <a:endParaRPr lang="en-US" dirty="0">
              <a:latin typeface="Abadi"/>
              <a:cs typeface="Arial"/>
            </a:endParaRPr>
          </a:p>
          <a:p>
            <a:pPr marL="285750" indent="-285750">
              <a:buFont typeface="Wingdings"/>
              <a:buChar char="ü"/>
            </a:pPr>
            <a:r>
              <a:rPr lang="en-US" dirty="0">
                <a:latin typeface="Abadi"/>
                <a:cs typeface="Arial"/>
              </a:rPr>
              <a:t>The most important factor is time. </a:t>
            </a:r>
            <a:r>
              <a:rPr lang="en" dirty="0">
                <a:latin typeface="Abadi"/>
                <a:ea typeface="+mn-lt"/>
                <a:cs typeface="+mn-lt"/>
              </a:rPr>
              <a:t>The success rate of Falcon 9 launches has grown continuously over the period 2013-2020.</a:t>
            </a:r>
            <a:endParaRPr lang="en-US" dirty="0">
              <a:latin typeface="Abadi"/>
              <a:cs typeface="Arial"/>
            </a:endParaRPr>
          </a:p>
          <a:p>
            <a:endParaRPr lang="en-US" dirty="0">
              <a:latin typeface="Abadi"/>
              <a:cs typeface="Arial"/>
            </a:endParaRPr>
          </a:p>
          <a:p>
            <a:r>
              <a:rPr lang="en-US" b="1" dirty="0">
                <a:solidFill>
                  <a:schemeClr val="accent1"/>
                </a:solidFill>
                <a:latin typeface="Abadi"/>
                <a:cs typeface="Arial"/>
              </a:rPr>
              <a:t>Which variables have the greatest influence on the landing success rate?​</a:t>
            </a:r>
          </a:p>
          <a:p>
            <a:endParaRPr lang="en-US" b="1" dirty="0">
              <a:solidFill>
                <a:schemeClr val="accent1"/>
              </a:solidFill>
              <a:latin typeface="Abadi"/>
              <a:cs typeface="Arial"/>
            </a:endParaRPr>
          </a:p>
          <a:p>
            <a:pPr marL="285750" indent="-285750">
              <a:buFont typeface="Wingdings"/>
              <a:buChar char="ü"/>
            </a:pPr>
            <a:r>
              <a:rPr lang="en-US" dirty="0">
                <a:latin typeface="Abadi"/>
                <a:cs typeface="Arial"/>
              </a:rPr>
              <a:t>The </a:t>
            </a:r>
            <a:r>
              <a:rPr lang="en-US" dirty="0">
                <a:latin typeface="Abadi"/>
                <a:ea typeface="+mn-lt"/>
                <a:cs typeface="+mn-lt"/>
              </a:rPr>
              <a:t>Kennedy Space Center (KSC LC-39A) has the highest success rate of 76.9%.</a:t>
            </a:r>
          </a:p>
          <a:p>
            <a:pPr marL="285750" indent="-285750">
              <a:buFont typeface="Wingdings"/>
              <a:buChar char="ü"/>
            </a:pPr>
            <a:r>
              <a:rPr lang="en-US" dirty="0">
                <a:latin typeface="Abadi"/>
                <a:cs typeface="Calibri" panose="020F0502020204030204"/>
              </a:rPr>
              <a:t>A payload mass between 2000 kg and 6000 kg </a:t>
            </a:r>
            <a:r>
              <a:rPr lang="en" dirty="0">
                <a:latin typeface="Abadi"/>
                <a:cs typeface="Calibri" panose="020F0502020204030204"/>
              </a:rPr>
              <a:t>is most likely to give a positive </a:t>
            </a:r>
            <a:r>
              <a:rPr lang="en-US" dirty="0">
                <a:latin typeface="Abadi"/>
                <a:cs typeface="Calibri" panose="020F0502020204030204"/>
              </a:rPr>
              <a:t>outcome.</a:t>
            </a:r>
            <a:endParaRPr lang="en-US">
              <a:latin typeface="Abadi"/>
              <a:cs typeface="Calibri" panose="020F0502020204030204"/>
            </a:endParaRPr>
          </a:p>
          <a:p>
            <a:pPr marL="285750" indent="-285750">
              <a:buFont typeface="Wingdings"/>
              <a:buChar char="ü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Most of the launches were destined to the ISS, PO, GTO and VLEO. These four orbits together have </a:t>
            </a:r>
            <a:r>
              <a:rPr lang="en" dirty="0">
                <a:latin typeface="Abadi"/>
                <a:ea typeface="+mn-lt"/>
                <a:cs typeface="+mn-lt"/>
              </a:rPr>
              <a:t>approximately 65% average success rate.</a:t>
            </a:r>
            <a:endParaRPr lang="en-US">
              <a:latin typeface="Abadi"/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r>
              <a:rPr lang="en" dirty="0">
                <a:latin typeface="Abadi"/>
                <a:ea typeface="+mn-lt"/>
                <a:cs typeface="+mn-lt"/>
              </a:rPr>
              <a:t>The new booster versions contributed to a significant improvement in the success rate.</a:t>
            </a:r>
            <a:endParaRPr lang="en" dirty="0">
              <a:latin typeface="Abadi"/>
              <a:cs typeface="Calibri"/>
            </a:endParaRPr>
          </a:p>
          <a:p>
            <a:endParaRPr lang="en-US" b="1" dirty="0">
              <a:solidFill>
                <a:schemeClr val="accent1"/>
              </a:solidFill>
              <a:latin typeface="Abadi"/>
              <a:cs typeface="Arial"/>
            </a:endParaRPr>
          </a:p>
          <a:p>
            <a:r>
              <a:rPr lang="en-US" b="1" dirty="0">
                <a:solidFill>
                  <a:schemeClr val="accent1"/>
                </a:solidFill>
                <a:latin typeface="Abadi"/>
                <a:cs typeface="Arial"/>
              </a:rPr>
              <a:t>Can we estimate the cost of a launch by predicting whether the first stage will land?</a:t>
            </a:r>
          </a:p>
          <a:p>
            <a:endParaRPr lang="en-US" b="1" dirty="0">
              <a:solidFill>
                <a:schemeClr val="accent1"/>
              </a:solidFill>
              <a:latin typeface="Abadi"/>
              <a:cs typeface="Arial"/>
            </a:endParaRPr>
          </a:p>
          <a:p>
            <a:pPr marL="285750" indent="-285750">
              <a:buFont typeface="Wingdings"/>
              <a:buChar char="ü"/>
            </a:pPr>
            <a:r>
              <a:rPr lang="en-US" dirty="0">
                <a:latin typeface="Abadi"/>
                <a:ea typeface="+mn-lt"/>
                <a:cs typeface="+mn-lt"/>
              </a:rPr>
              <a:t>According to the predictive analysis results it is possible, with a satisfactory confidence margin, to estimate costs based on launch data. 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27678" y="2299789"/>
            <a:ext cx="3048000" cy="43598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Font typeface="Wingdings" panose="020B0604020202020204" pitchFamily="34" charset="0"/>
              <a:buChar char="v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Python Libraries</a:t>
            </a:r>
            <a:endParaRPr lang="en-US" sz="2400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Matplotlib</a:t>
            </a:r>
            <a:endParaRPr lang="en-US" sz="2200">
              <a:solidFill>
                <a:schemeClr val="accent1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Seaborn</a:t>
            </a:r>
            <a:endParaRPr lang="en-US">
              <a:solidFill>
                <a:schemeClr val="accent1"/>
              </a:solidFill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Pandas</a:t>
            </a:r>
            <a:endParaRPr lang="en-US" sz="2200">
              <a:solidFill>
                <a:schemeClr val="accent1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NumPy</a:t>
            </a:r>
            <a:endParaRPr lang="en-US" sz="2200">
              <a:solidFill>
                <a:schemeClr val="accent1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Plotly Dash</a:t>
            </a:r>
            <a:endParaRPr lang="en-US" sz="2200">
              <a:solidFill>
                <a:schemeClr val="accent1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Scikit-learn</a:t>
            </a:r>
            <a:endParaRPr lang="en-US" sz="2200" dirty="0">
              <a:solidFill>
                <a:schemeClr val="accent1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– Resources, Tools and Services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F0A402A-C381-43E2-9559-09397AE07EB1}"/>
              </a:ext>
            </a:extLst>
          </p:cNvPr>
          <p:cNvSpPr txBox="1">
            <a:spLocks/>
          </p:cNvSpPr>
          <p:nvPr/>
        </p:nvSpPr>
        <p:spPr>
          <a:xfrm>
            <a:off x="4503811" y="2299789"/>
            <a:ext cx="3048000" cy="43598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Font typeface="Wingdings" panose="020B0604020202020204" pitchFamily="34" charset="0"/>
              <a:buChar char="v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Tools</a:t>
            </a:r>
            <a:endParaRPr lang="en-US" sz="2400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endParaRPr lang="en-US" sz="2200">
              <a:solidFill>
                <a:schemeClr val="accent1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MS PowerPoint</a:t>
            </a:r>
            <a:endParaRPr lang="en-US">
              <a:solidFill>
                <a:schemeClr val="accent1"/>
              </a:solidFill>
              <a:cs typeface="Calibri" panose="020F0502020204030204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Adobe Photoshop</a:t>
            </a:r>
            <a:endParaRPr lang="en-US" sz="2200" dirty="0">
              <a:solidFill>
                <a:schemeClr val="accent1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ECF461-C511-477C-A9C1-38E36446283D}"/>
              </a:ext>
            </a:extLst>
          </p:cNvPr>
          <p:cNvSpPr txBox="1">
            <a:spLocks/>
          </p:cNvSpPr>
          <p:nvPr/>
        </p:nvSpPr>
        <p:spPr>
          <a:xfrm>
            <a:off x="8279944" y="2299789"/>
            <a:ext cx="3048000" cy="43598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Font typeface="Wingdings" panose="020B0604020202020204" pitchFamily="34" charset="0"/>
              <a:buChar char="v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Services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ea typeface="+mn-lt"/>
                <a:cs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Cloud</a:t>
            </a:r>
            <a:endParaRPr lang="en-US" sz="2200">
              <a:solidFill>
                <a:schemeClr val="accent1"/>
              </a:solidFill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>
              <a:solidFill>
                <a:schemeClr val="accent1"/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App Engine</a:t>
            </a:r>
            <a:endParaRPr lang="en-US" dirty="0">
              <a:solidFill>
                <a:schemeClr val="accent1"/>
              </a:solidFill>
              <a:cs typeface="Calibri" panose="020F0502020204030204"/>
              <a:hlinkClick r:id="rId1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77609"/>
            <a:ext cx="10104817" cy="5321943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</a:t>
            </a:r>
            <a:endParaRPr lang="en-US" sz="9600" dirty="0">
              <a:solidFill>
                <a:schemeClr val="accent3">
                  <a:lumMod val="25000"/>
                </a:schemeClr>
              </a:solidFill>
            </a:endParaRP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rgbClr val="666666"/>
                </a:solidFill>
                <a:latin typeface="Abadi"/>
              </a:rPr>
              <a:t>Data source: SpaceX REST API – HTTP Requests using Python Requests Library.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rgbClr val="666666"/>
                </a:solidFill>
                <a:latin typeface="Abadi"/>
              </a:rPr>
              <a:t>Data source: Wikipedia Article – Web scraping with Beautiful Soup Library.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rgbClr val="777777"/>
                </a:solidFill>
                <a:latin typeface="Abadi"/>
              </a:rPr>
              <a:t>Dealing with missing values, one hot encoding, type cast, transform and cleaning features.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standardization and data set splitting.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rgbClr val="777777"/>
                </a:solidFill>
                <a:latin typeface="Abadi"/>
              </a:rPr>
              <a:t>Hyperparameter tuning using Scikit-Learn's GridSearchCV.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rgbClr val="777777"/>
                </a:solidFill>
                <a:latin typeface="Abadi"/>
              </a:rPr>
              <a:t>Evaluation of Logistic Regression, Decision Tree, KNN and SVM classifiers algorithms.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6145" y="1529292"/>
            <a:ext cx="10549466" cy="464767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was collected from SpaceX public 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REST API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as shown in the flowchart below.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second process shows how data from Wikipedia was collected through 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8914E94-5E47-42F2-9671-D8D3D8DD3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1" y="2783306"/>
            <a:ext cx="10778065" cy="38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0D7A6319-5B7A-411E-B795-FC4B4EED8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497" y="777318"/>
            <a:ext cx="9924880" cy="567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7287F6B-197C-412D-805F-CD7810997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1" y="1385598"/>
            <a:ext cx="8974666" cy="507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f80a141d-92ca-4d3d-9308-f7e7b1d44ce8"/>
    <ds:schemaRef ds:uri="155be751-a274-42e8-93fb-f39d3b9bccc8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2724</Words>
  <Application>Microsoft Office PowerPoint</Application>
  <PresentationFormat>Widescreen</PresentationFormat>
  <Paragraphs>295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Abadi</vt:lpstr>
      <vt:lpstr>Arial</vt:lpstr>
      <vt:lpstr>Calibri</vt:lpstr>
      <vt:lpstr>Consolas</vt:lpstr>
      <vt:lpstr>IBM Plex Mono SemiBold</vt:lpstr>
      <vt:lpstr>IBM Plex Mono Text</vt:lpstr>
      <vt:lpstr>Noto Sans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Raz Muhammad</cp:lastModifiedBy>
  <cp:revision>3312</cp:revision>
  <dcterms:created xsi:type="dcterms:W3CDTF">2021-04-29T18:58:34Z</dcterms:created>
  <dcterms:modified xsi:type="dcterms:W3CDTF">2024-08-31T02:53:43Z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2024-08-30T07:02:47Z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c6db2123-adc5-4dca-bc48-ffc5be75788f</vt:lpwstr>
  </property>
  <property fmtid="{D5CDD505-2E9C-101B-9397-08002B2CF9AE}" pid="8" name="MSIP_Label_defa4170-0d19-0005-0004-bc88714345d2_ActionId">
    <vt:lpwstr>62e002cc-aa9e-4dc2-ab53-dacfddabe712</vt:lpwstr>
  </property>
  <property fmtid="{D5CDD505-2E9C-101B-9397-08002B2CF9AE}" pid="9" name="MSIP_Label_defa4170-0d19-0005-0004-bc88714345d2_ContentBits">
    <vt:lpwstr>0</vt:lpwstr>
  </property>
</Properties>
</file>